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3"/>
  </p:notesMasterIdLst>
  <p:sldIdLst>
    <p:sldId id="267" r:id="rId2"/>
    <p:sldId id="282" r:id="rId3"/>
    <p:sldId id="283" r:id="rId4"/>
    <p:sldId id="299" r:id="rId5"/>
    <p:sldId id="293" r:id="rId6"/>
    <p:sldId id="294" r:id="rId7"/>
    <p:sldId id="295" r:id="rId8"/>
    <p:sldId id="296" r:id="rId9"/>
    <p:sldId id="297" r:id="rId10"/>
    <p:sldId id="300" r:id="rId11"/>
    <p:sldId id="301" r:id="rId12"/>
  </p:sldIdLst>
  <p:sldSz cx="9144000" cy="5143500" type="screen16x9"/>
  <p:notesSz cx="6858000" cy="9144000"/>
  <p:embeddedFontLst>
    <p:embeddedFont>
      <p:font typeface="KT&amp;G 상상제목OTF B" panose="02000300000000000000" charset="-127"/>
      <p:regular r:id="rId14"/>
    </p:embeddedFont>
    <p:embeddedFont>
      <p:font typeface="KT&amp;G 상상제목OTF M" panose="02000300000000000000" charset="-127"/>
      <p:regular r:id="rId15"/>
    </p:embeddedFont>
    <p:embeddedFont>
      <p:font typeface="HY나무B" panose="02030600000101010101" pitchFamily="18" charset="-127"/>
      <p:regular r:id="rId16"/>
    </p:embeddedFont>
    <p:embeddedFont>
      <p:font typeface="맑은 고딕" panose="020B0503020000020004" pitchFamily="50" charset="-127"/>
      <p:regular r:id="rId17"/>
      <p:bold r:id="rId18"/>
    </p:embeddedFont>
    <p:embeddedFont>
      <p:font typeface="양재소슬체S" panose="02020603020101020101" pitchFamily="18" charset="-127"/>
      <p:regular r:id="rId1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08000"/>
    <a:srgbClr val="046240"/>
    <a:srgbClr val="007000"/>
    <a:srgbClr val="018BCC"/>
    <a:srgbClr val="009DAC"/>
    <a:srgbClr val="0158A5"/>
    <a:srgbClr val="7FC160"/>
    <a:srgbClr val="00B1EB"/>
    <a:srgbClr val="00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960" autoAdjust="0"/>
    <p:restoredTop sz="94823" autoAdjust="0"/>
  </p:normalViewPr>
  <p:slideViewPr>
    <p:cSldViewPr>
      <p:cViewPr>
        <p:scale>
          <a:sx n="100" d="100"/>
          <a:sy n="100" d="100"/>
        </p:scale>
        <p:origin x="1516" y="76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126A46-0C75-4409-9E5F-849C4770BB72}" type="datetimeFigureOut">
              <a:rPr lang="ko-KR" altLang="en-US" smtClean="0"/>
              <a:t>2020-09-15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E30F56-8959-4167-9CBD-4B20EEE0E9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27042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26B1F-2507-41CF-A396-A3C170F070E0}" type="datetimeFigureOut">
              <a:rPr lang="ko-KR" altLang="en-US" smtClean="0"/>
              <a:t>2020-09-15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112BB-C9D2-477C-B9D9-9913599DE0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76756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26B1F-2507-41CF-A396-A3C170F070E0}" type="datetimeFigureOut">
              <a:rPr lang="ko-KR" altLang="en-US" smtClean="0"/>
              <a:t>2020-09-15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112BB-C9D2-477C-B9D9-9913599DE0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37516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26B1F-2507-41CF-A396-A3C170F070E0}" type="datetimeFigureOut">
              <a:rPr lang="ko-KR" altLang="en-US" smtClean="0"/>
              <a:t>2020-09-15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112BB-C9D2-477C-B9D9-9913599DE0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48969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26B1F-2507-41CF-A396-A3C170F070E0}" type="datetimeFigureOut">
              <a:rPr lang="ko-KR" altLang="en-US" smtClean="0"/>
              <a:t>2020-09-15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112BB-C9D2-477C-B9D9-9913599DE0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37212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26B1F-2507-41CF-A396-A3C170F070E0}" type="datetimeFigureOut">
              <a:rPr lang="ko-KR" altLang="en-US" smtClean="0"/>
              <a:t>2020-09-15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112BB-C9D2-477C-B9D9-9913599DE0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49266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26B1F-2507-41CF-A396-A3C170F070E0}" type="datetimeFigureOut">
              <a:rPr lang="ko-KR" altLang="en-US" smtClean="0"/>
              <a:t>2020-09-15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112BB-C9D2-477C-B9D9-9913599DE0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25543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26B1F-2507-41CF-A396-A3C170F070E0}" type="datetimeFigureOut">
              <a:rPr lang="ko-KR" altLang="en-US" smtClean="0"/>
              <a:t>2020-09-15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112BB-C9D2-477C-B9D9-9913599DE0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01054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26B1F-2507-41CF-A396-A3C170F070E0}" type="datetimeFigureOut">
              <a:rPr lang="ko-KR" altLang="en-US" smtClean="0"/>
              <a:t>2020-09-15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112BB-C9D2-477C-B9D9-9913599DE0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40056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26B1F-2507-41CF-A396-A3C170F070E0}" type="datetimeFigureOut">
              <a:rPr lang="ko-KR" altLang="en-US" smtClean="0"/>
              <a:t>2020-09-15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112BB-C9D2-477C-B9D9-9913599DE0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82335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26B1F-2507-41CF-A396-A3C170F070E0}" type="datetimeFigureOut">
              <a:rPr lang="ko-KR" altLang="en-US" smtClean="0"/>
              <a:t>2020-09-15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112BB-C9D2-477C-B9D9-9913599DE0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81029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26B1F-2507-41CF-A396-A3C170F070E0}" type="datetimeFigureOut">
              <a:rPr lang="ko-KR" altLang="en-US" smtClean="0"/>
              <a:t>2020-09-15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112BB-C9D2-477C-B9D9-9913599DE0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76540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826B1F-2507-41CF-A396-A3C170F070E0}" type="datetimeFigureOut">
              <a:rPr lang="ko-KR" altLang="en-US" smtClean="0"/>
              <a:t>2020-09-15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B112BB-C9D2-477C-B9D9-9913599DE0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74163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131840" y="1131590"/>
            <a:ext cx="2880320" cy="2880320"/>
          </a:xfrm>
          <a:prstGeom prst="rect">
            <a:avLst/>
          </a:prstGeom>
          <a:solidFill>
            <a:srgbClr val="007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150890" y="1098823"/>
            <a:ext cx="263084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rgbClr val="FFFF00"/>
                </a:solidFill>
                <a:latin typeface="KT&amp;G 상상제목OTF B" panose="02000300000000000000" pitchFamily="50" charset="-127"/>
                <a:ea typeface="KT&amp;G 상상제목OTF B" panose="02000300000000000000" pitchFamily="50" charset="-127"/>
              </a:rPr>
              <a:t>그러라고 사준</a:t>
            </a:r>
            <a:endParaRPr lang="en-US" altLang="ko-KR" sz="2800" dirty="0">
              <a:solidFill>
                <a:srgbClr val="FFFF00"/>
              </a:solidFill>
              <a:latin typeface="KT&amp;G 상상제목OTF B" panose="02000300000000000000" pitchFamily="50" charset="-127"/>
              <a:ea typeface="KT&amp;G 상상제목OTF B" panose="02000300000000000000" pitchFamily="50" charset="-127"/>
            </a:endParaRPr>
          </a:p>
          <a:p>
            <a:r>
              <a:rPr lang="ko-KR" altLang="en-US" sz="2800" dirty="0">
                <a:solidFill>
                  <a:srgbClr val="FFFF00"/>
                </a:solidFill>
                <a:latin typeface="KT&amp;G 상상제목OTF B" panose="02000300000000000000" pitchFamily="50" charset="-127"/>
                <a:ea typeface="KT&amp;G 상상제목OTF B" panose="02000300000000000000" pitchFamily="50" charset="-127"/>
              </a:rPr>
              <a:t>핸드폰이 </a:t>
            </a:r>
            <a:r>
              <a:rPr lang="ko-KR" altLang="en-US" sz="2800" dirty="0" err="1">
                <a:solidFill>
                  <a:srgbClr val="FFFF00"/>
                </a:solidFill>
                <a:latin typeface="KT&amp;G 상상제목OTF B" panose="02000300000000000000" pitchFamily="50" charset="-127"/>
                <a:ea typeface="KT&amp;G 상상제목OTF B" panose="02000300000000000000" pitchFamily="50" charset="-127"/>
              </a:rPr>
              <a:t>아닐텐데</a:t>
            </a:r>
            <a:endParaRPr lang="en-US" altLang="ko-KR" sz="2800" dirty="0">
              <a:solidFill>
                <a:srgbClr val="FFFF00"/>
              </a:solidFill>
              <a:latin typeface="KT&amp;G 상상제목OTF B" panose="02000300000000000000" pitchFamily="50" charset="-127"/>
              <a:ea typeface="KT&amp;G 상상제목OTF B" panose="02000300000000000000" pitchFamily="50" charset="-127"/>
            </a:endParaRPr>
          </a:p>
        </p:txBody>
      </p:sp>
      <p:pic>
        <p:nvPicPr>
          <p:cNvPr id="7170" name="Picture 2" descr="C:\Users\몽고메리\Desktop\noun_947734_cc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5378" y="2903215"/>
            <a:ext cx="1046782" cy="973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0C6E06E-3680-4542-AD90-EA592CE62380}"/>
              </a:ext>
            </a:extLst>
          </p:cNvPr>
          <p:cNvSpPr txBox="1"/>
          <p:nvPr/>
        </p:nvSpPr>
        <p:spPr>
          <a:xfrm>
            <a:off x="7415882" y="4188087"/>
            <a:ext cx="1632178" cy="8463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양재소슬체S" panose="02020603020101020101" pitchFamily="18" charset="-127"/>
                <a:ea typeface="양재소슬체S" panose="02020603020101020101" pitchFamily="18" charset="-127"/>
              </a:rPr>
              <a:t>201635922 </a:t>
            </a:r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양재소슬체S" panose="02020603020101020101" pitchFamily="18" charset="-127"/>
                <a:ea typeface="양재소슬체S" panose="02020603020101020101" pitchFamily="18" charset="-127"/>
              </a:rPr>
              <a:t>김동주</a:t>
            </a:r>
            <a:endParaRPr lang="en-US" altLang="ko-KR" sz="1400" dirty="0">
              <a:solidFill>
                <a:schemeClr val="tx1">
                  <a:lumMod val="95000"/>
                  <a:lumOff val="5000"/>
                </a:schemeClr>
              </a:solidFill>
              <a:latin typeface="양재소슬체S" panose="02020603020101020101" pitchFamily="18" charset="-127"/>
              <a:ea typeface="양재소슬체S" panose="02020603020101020101" pitchFamily="18" charset="-127"/>
            </a:endParaRPr>
          </a:p>
          <a:p>
            <a:pPr algn="ctr">
              <a:lnSpc>
                <a:spcPct val="120000"/>
              </a:lnSpc>
            </a:pPr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양재소슬체S" panose="02020603020101020101" pitchFamily="18" charset="-127"/>
                <a:ea typeface="양재소슬체S" panose="02020603020101020101" pitchFamily="18" charset="-127"/>
              </a:rPr>
              <a:t>201636014 </a:t>
            </a:r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양재소슬체S" panose="02020603020101020101" pitchFamily="18" charset="-127"/>
                <a:ea typeface="양재소슬체S" panose="02020603020101020101" pitchFamily="18" charset="-127"/>
              </a:rPr>
              <a:t>윤승현</a:t>
            </a:r>
            <a:endParaRPr lang="en-US" altLang="ko-KR" sz="1400" dirty="0">
              <a:solidFill>
                <a:schemeClr val="tx1">
                  <a:lumMod val="95000"/>
                  <a:lumOff val="5000"/>
                </a:schemeClr>
              </a:solidFill>
              <a:latin typeface="양재소슬체S" panose="02020603020101020101" pitchFamily="18" charset="-127"/>
              <a:ea typeface="양재소슬체S" panose="02020603020101020101" pitchFamily="18" charset="-127"/>
            </a:endParaRPr>
          </a:p>
          <a:p>
            <a:pPr algn="ctr">
              <a:lnSpc>
                <a:spcPct val="120000"/>
              </a:lnSpc>
            </a:pPr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양재소슬체S" panose="02020603020101020101" pitchFamily="18" charset="-127"/>
                <a:ea typeface="양재소슬체S" panose="02020603020101020101" pitchFamily="18" charset="-127"/>
              </a:rPr>
              <a:t>201636085 </a:t>
            </a:r>
            <a:r>
              <a:rPr lang="ko-KR" altLang="en-US" sz="1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양재소슬체S" panose="02020603020101020101" pitchFamily="18" charset="-127"/>
                <a:ea typeface="양재소슬체S" panose="02020603020101020101" pitchFamily="18" charset="-127"/>
              </a:rPr>
              <a:t>최이현</a:t>
            </a:r>
            <a:endParaRPr lang="en-US" altLang="ko-KR" sz="1400" dirty="0">
              <a:solidFill>
                <a:srgbClr val="007000"/>
              </a:solidFill>
              <a:latin typeface="양재소슬체S" panose="02020603020101020101" pitchFamily="18" charset="-127"/>
              <a:ea typeface="양재소슬체S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325100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771550"/>
          </a:xfrm>
          <a:prstGeom prst="rect">
            <a:avLst/>
          </a:prstGeom>
          <a:solidFill>
            <a:srgbClr val="007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79512" y="9178"/>
            <a:ext cx="1478290" cy="5986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2800" dirty="0">
                <a:solidFill>
                  <a:schemeClr val="bg1"/>
                </a:solidFill>
                <a:latin typeface="KT&amp;G 상상제목OTF M" panose="02000300000000000000" pitchFamily="50" charset="-127"/>
                <a:ea typeface="KT&amp;G 상상제목OTF M" panose="02000300000000000000" pitchFamily="50" charset="-127"/>
              </a:rPr>
              <a:t>개발 일정</a:t>
            </a:r>
            <a:endParaRPr lang="en-US" altLang="ko-KR" sz="2800" dirty="0">
              <a:solidFill>
                <a:schemeClr val="bg1"/>
              </a:solidFill>
              <a:latin typeface="KT&amp;G 상상제목OTF M" panose="02000300000000000000" pitchFamily="50" charset="-127"/>
              <a:ea typeface="KT&amp;G 상상제목OTF M" panose="02000300000000000000" pitchFamily="50" charset="-127"/>
            </a:endParaRPr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1F9F364E-D7E1-4E95-BA90-A6E9291DBEC9}"/>
              </a:ext>
            </a:extLst>
          </p:cNvPr>
          <p:cNvGrpSpPr/>
          <p:nvPr/>
        </p:nvGrpSpPr>
        <p:grpSpPr>
          <a:xfrm>
            <a:off x="525989" y="1203598"/>
            <a:ext cx="8092021" cy="3457978"/>
            <a:chOff x="186284" y="1203598"/>
            <a:chExt cx="8092021" cy="3457978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0E0228CC-E67A-4204-8BA9-4D6EB61B959E}"/>
                </a:ext>
              </a:extLst>
            </p:cNvPr>
            <p:cNvSpPr/>
            <p:nvPr/>
          </p:nvSpPr>
          <p:spPr bwMode="auto">
            <a:xfrm>
              <a:off x="193470" y="1203598"/>
              <a:ext cx="2290298" cy="43206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6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+mn-ea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53DDA128-862A-4717-8BAD-B4344799D366}"/>
                </a:ext>
              </a:extLst>
            </p:cNvPr>
            <p:cNvSpPr/>
            <p:nvPr/>
          </p:nvSpPr>
          <p:spPr bwMode="auto">
            <a:xfrm>
              <a:off x="2518966" y="1203598"/>
              <a:ext cx="691910" cy="417875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ko-KR" sz="1600" b="1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+mn-ea"/>
                </a:rPr>
                <a:t>4</a:t>
              </a:r>
              <a:r>
                <a:rPr kumimoji="1" lang="ko-KR" altLang="en-US" sz="1600" b="1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+mn-ea"/>
                </a:rPr>
                <a:t>주</a:t>
              </a: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043841F2-C93F-4511-80DE-D3F4EF5B64B6}"/>
                </a:ext>
              </a:extLst>
            </p:cNvPr>
            <p:cNvSpPr/>
            <p:nvPr/>
          </p:nvSpPr>
          <p:spPr bwMode="auto">
            <a:xfrm>
              <a:off x="3239065" y="1203598"/>
              <a:ext cx="691910" cy="417875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ko-KR" sz="1600" b="1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+mn-ea"/>
                </a:rPr>
                <a:t>5</a:t>
              </a:r>
              <a:r>
                <a:rPr kumimoji="1" lang="ko-KR" altLang="en-US" sz="1600" b="1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+mn-ea"/>
                </a:rPr>
                <a:t>주</a:t>
              </a: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B526D52-8456-4367-8F7B-8D762BD1C7B5}"/>
                </a:ext>
              </a:extLst>
            </p:cNvPr>
            <p:cNvSpPr/>
            <p:nvPr/>
          </p:nvSpPr>
          <p:spPr bwMode="auto">
            <a:xfrm>
              <a:off x="3966889" y="1203598"/>
              <a:ext cx="691910" cy="417875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ko-KR" sz="1600" b="1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+mn-ea"/>
                </a:rPr>
                <a:t>6</a:t>
              </a:r>
              <a:r>
                <a:rPr kumimoji="1" lang="ko-KR" altLang="en-US" sz="1600" b="1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+mn-ea"/>
                </a:rPr>
                <a:t>주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7747EA78-398E-4501-B301-521ED4036146}"/>
                </a:ext>
              </a:extLst>
            </p:cNvPr>
            <p:cNvSpPr/>
            <p:nvPr/>
          </p:nvSpPr>
          <p:spPr bwMode="auto">
            <a:xfrm>
              <a:off x="4686988" y="1203598"/>
              <a:ext cx="691910" cy="417875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ko-KR" sz="1600" b="1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+mn-ea"/>
                </a:rPr>
                <a:t>7</a:t>
              </a:r>
              <a:r>
                <a:rPr kumimoji="1" lang="ko-KR" altLang="en-US" sz="1600" b="1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+mn-ea"/>
                </a:rPr>
                <a:t>주</a:t>
              </a: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98B6B34C-2355-4D28-9721-22030BDF4687}"/>
                </a:ext>
              </a:extLst>
            </p:cNvPr>
            <p:cNvSpPr/>
            <p:nvPr/>
          </p:nvSpPr>
          <p:spPr bwMode="auto">
            <a:xfrm>
              <a:off x="5415707" y="1203598"/>
              <a:ext cx="691910" cy="417875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ko-KR" sz="1600" b="1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+mn-ea"/>
                </a:rPr>
                <a:t>8</a:t>
              </a:r>
              <a:r>
                <a:rPr kumimoji="1" lang="ko-KR" altLang="en-US" sz="1600" b="1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+mn-ea"/>
                </a:rPr>
                <a:t>주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E7B5E48-8789-42C9-A252-2ECF6E10F376}"/>
                </a:ext>
              </a:extLst>
            </p:cNvPr>
            <p:cNvSpPr/>
            <p:nvPr/>
          </p:nvSpPr>
          <p:spPr bwMode="auto">
            <a:xfrm>
              <a:off x="6135806" y="1203598"/>
              <a:ext cx="691910" cy="417875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ko-KR" sz="1600" b="1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+mn-ea"/>
                </a:rPr>
                <a:t>9</a:t>
              </a:r>
              <a:r>
                <a:rPr kumimoji="1" lang="ko-KR" altLang="en-US" sz="1600" b="1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+mn-ea"/>
                </a:rPr>
                <a:t>주</a:t>
              </a: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D5E46B80-A5FC-4DF6-AFA6-1232B200D275}"/>
                </a:ext>
              </a:extLst>
            </p:cNvPr>
            <p:cNvSpPr/>
            <p:nvPr/>
          </p:nvSpPr>
          <p:spPr bwMode="auto">
            <a:xfrm>
              <a:off x="186284" y="1707668"/>
              <a:ext cx="819943" cy="937628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ko-KR" altLang="en-US" sz="1600" b="1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+mn-ea"/>
                </a:rPr>
                <a:t>분석</a:t>
              </a:r>
              <a:endParaRPr kumimoji="1" lang="en-US" altLang="ko-KR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ea"/>
              </a:endParaRPr>
            </a:p>
            <a:p>
              <a:pPr marL="0" marR="0" indent="0" algn="ctr" defTabSz="914400" rtl="0" eaLnBrk="1" fontAlgn="base" latinLnBrk="1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ko-KR" altLang="en-US" sz="1600" b="1" dirty="0">
                  <a:solidFill>
                    <a:schemeClr val="bg1"/>
                  </a:solidFill>
                  <a:latin typeface="+mn-ea"/>
                </a:rPr>
                <a:t>설계</a:t>
              </a:r>
              <a:endParaRPr kumimoji="1" lang="ko-KR" altLang="en-US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ea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9D9C56E9-FE94-49D8-BC0F-E15E33CA7BB5}"/>
                </a:ext>
              </a:extLst>
            </p:cNvPr>
            <p:cNvSpPr/>
            <p:nvPr/>
          </p:nvSpPr>
          <p:spPr bwMode="auto">
            <a:xfrm>
              <a:off x="186284" y="2714310"/>
              <a:ext cx="819943" cy="937628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ko-KR" altLang="en-US" sz="1600" b="1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+mn-ea"/>
                </a:rPr>
                <a:t>구현</a:t>
              </a:r>
              <a:endParaRPr kumimoji="1" lang="en-US" altLang="ko-KR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ea"/>
              </a:endParaRPr>
            </a:p>
            <a:p>
              <a:pPr marL="0" marR="0" indent="0" algn="ctr" defTabSz="914400" rtl="0" eaLnBrk="1" fontAlgn="base" latinLnBrk="1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ko-KR" altLang="en-US" sz="1600" b="1" dirty="0">
                  <a:solidFill>
                    <a:schemeClr val="bg1"/>
                  </a:solidFill>
                  <a:latin typeface="+mn-ea"/>
                </a:rPr>
                <a:t>테스트</a:t>
              </a:r>
              <a:endParaRPr kumimoji="1" lang="ko-KR" altLang="en-US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ea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8359CD26-C381-415D-941D-75B9442C45CD}"/>
                </a:ext>
              </a:extLst>
            </p:cNvPr>
            <p:cNvSpPr/>
            <p:nvPr/>
          </p:nvSpPr>
          <p:spPr bwMode="auto">
            <a:xfrm>
              <a:off x="186284" y="3723948"/>
              <a:ext cx="819943" cy="937628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ko-KR" altLang="en-US" sz="1600" b="1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+mn-ea"/>
                </a:rPr>
                <a:t>정리</a:t>
              </a:r>
              <a:endParaRPr kumimoji="1" lang="en-US" altLang="ko-KR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ea"/>
              </a:endParaRPr>
            </a:p>
            <a:p>
              <a:pPr marL="0" marR="0" indent="0" algn="ctr" defTabSz="914400" rtl="0" eaLnBrk="1" fontAlgn="base" latinLnBrk="1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ko-KR" altLang="en-US" sz="1600" b="1" dirty="0">
                  <a:solidFill>
                    <a:schemeClr val="bg1"/>
                  </a:solidFill>
                  <a:latin typeface="+mn-ea"/>
                </a:rPr>
                <a:t>완료</a:t>
              </a:r>
              <a:endParaRPr kumimoji="1" lang="ko-KR" altLang="en-US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ea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C6D531C0-C597-4649-AFB6-F67B4A6FEAFD}"/>
                </a:ext>
              </a:extLst>
            </p:cNvPr>
            <p:cNvSpPr/>
            <p:nvPr/>
          </p:nvSpPr>
          <p:spPr bwMode="auto">
            <a:xfrm>
              <a:off x="1110383" y="1727942"/>
              <a:ext cx="1373385" cy="43206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ko-KR" altLang="en-US" sz="1600" b="1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+mn-ea"/>
                </a:rPr>
                <a:t>제안서</a:t>
              </a: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211D5526-3A75-4153-98FC-B63BB884B0FB}"/>
                </a:ext>
              </a:extLst>
            </p:cNvPr>
            <p:cNvSpPr/>
            <p:nvPr/>
          </p:nvSpPr>
          <p:spPr bwMode="auto">
            <a:xfrm>
              <a:off x="1110383" y="2211738"/>
              <a:ext cx="1373385" cy="43206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ko-KR" altLang="en-US" sz="1600" b="1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+mn-ea"/>
                </a:rPr>
                <a:t>프로그램 설계</a:t>
              </a: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043BF443-8B26-4FF3-9632-5FF3F51EA323}"/>
                </a:ext>
              </a:extLst>
            </p:cNvPr>
            <p:cNvSpPr/>
            <p:nvPr/>
          </p:nvSpPr>
          <p:spPr bwMode="auto">
            <a:xfrm>
              <a:off x="1110383" y="2715808"/>
              <a:ext cx="1373385" cy="43206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ko-KR" altLang="en-US" sz="1600" b="1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+mn-ea"/>
                </a:rPr>
                <a:t>프로그래밍</a:t>
              </a: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163E9C89-C7ED-4B5D-AF7B-A15783FE1223}"/>
                </a:ext>
              </a:extLst>
            </p:cNvPr>
            <p:cNvSpPr/>
            <p:nvPr/>
          </p:nvSpPr>
          <p:spPr bwMode="auto">
            <a:xfrm>
              <a:off x="1110383" y="3219878"/>
              <a:ext cx="1373385" cy="43206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ko-KR" altLang="en-US" sz="1600" b="1" dirty="0">
                  <a:solidFill>
                    <a:schemeClr val="bg1"/>
                  </a:solidFill>
                  <a:latin typeface="+mn-ea"/>
                </a:rPr>
                <a:t>테스트</a:t>
              </a:r>
              <a:endParaRPr kumimoji="1" lang="ko-KR" altLang="en-US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ea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2C4DE2E3-2889-4673-8D22-1769E7C9D4C6}"/>
                </a:ext>
              </a:extLst>
            </p:cNvPr>
            <p:cNvSpPr/>
            <p:nvPr/>
          </p:nvSpPr>
          <p:spPr bwMode="auto">
            <a:xfrm>
              <a:off x="1110383" y="3723948"/>
              <a:ext cx="1373385" cy="43206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ko-KR" altLang="en-US" sz="1600" b="1" dirty="0" err="1">
                  <a:solidFill>
                    <a:schemeClr val="bg1"/>
                  </a:solidFill>
                  <a:latin typeface="+mn-ea"/>
                </a:rPr>
                <a:t>완료보고서</a:t>
              </a:r>
              <a:endParaRPr kumimoji="1" lang="ko-KR" altLang="en-US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ea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AA7877C6-05A1-418C-BAB0-763E586D96B6}"/>
                </a:ext>
              </a:extLst>
            </p:cNvPr>
            <p:cNvSpPr/>
            <p:nvPr/>
          </p:nvSpPr>
          <p:spPr bwMode="auto">
            <a:xfrm>
              <a:off x="1110383" y="4228018"/>
              <a:ext cx="1373385" cy="43206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ko-KR" altLang="en-US" sz="1600" b="1" dirty="0">
                  <a:solidFill>
                    <a:schemeClr val="bg1"/>
                  </a:solidFill>
                  <a:latin typeface="+mn-ea"/>
                </a:rPr>
                <a:t>제출</a:t>
              </a:r>
              <a:r>
                <a:rPr kumimoji="1" lang="en-US" altLang="ko-KR" sz="1600" b="1" dirty="0">
                  <a:solidFill>
                    <a:schemeClr val="bg1"/>
                  </a:solidFill>
                  <a:latin typeface="+mn-ea"/>
                </a:rPr>
                <a:t>/</a:t>
              </a:r>
              <a:r>
                <a:rPr kumimoji="1" lang="ko-KR" altLang="en-US" sz="1600" b="1" dirty="0">
                  <a:solidFill>
                    <a:schemeClr val="bg1"/>
                  </a:solidFill>
                  <a:latin typeface="+mn-ea"/>
                </a:rPr>
                <a:t>평가</a:t>
              </a:r>
              <a:endParaRPr kumimoji="1" lang="ko-KR" altLang="en-US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ea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E2304CDC-BFAA-475A-8B13-73935A009AAC}"/>
                </a:ext>
              </a:extLst>
            </p:cNvPr>
            <p:cNvSpPr/>
            <p:nvPr/>
          </p:nvSpPr>
          <p:spPr bwMode="auto">
            <a:xfrm>
              <a:off x="2518967" y="1721853"/>
              <a:ext cx="691910" cy="417875"/>
            </a:xfrm>
            <a:prstGeom prst="rect">
              <a:avLst/>
            </a:prstGeom>
            <a:solidFill>
              <a:schemeClr val="tx1"/>
            </a:solidFill>
            <a:ln>
              <a:headEnd type="none" w="med" len="med"/>
              <a:tailEnd type="none" w="med" len="med"/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6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+mn-ea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AB6A5664-43D0-4D1D-91B6-EC7946368E0F}"/>
                </a:ext>
              </a:extLst>
            </p:cNvPr>
            <p:cNvSpPr/>
            <p:nvPr/>
          </p:nvSpPr>
          <p:spPr bwMode="auto">
            <a:xfrm>
              <a:off x="2879017" y="2211738"/>
              <a:ext cx="1087871" cy="417875"/>
            </a:xfrm>
            <a:prstGeom prst="rect">
              <a:avLst/>
            </a:prstGeom>
            <a:solidFill>
              <a:schemeClr val="tx1"/>
            </a:solidFill>
            <a:ln>
              <a:headEnd type="none" w="med" len="med"/>
              <a:tailEnd type="none" w="med" len="med"/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6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+mn-ea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A88F56-F957-418D-8153-96751084BFFD}"/>
                </a:ext>
              </a:extLst>
            </p:cNvPr>
            <p:cNvSpPr/>
            <p:nvPr/>
          </p:nvSpPr>
          <p:spPr bwMode="auto">
            <a:xfrm>
              <a:off x="3422952" y="2701623"/>
              <a:ext cx="4127529" cy="417875"/>
            </a:xfrm>
            <a:prstGeom prst="rect">
              <a:avLst/>
            </a:prstGeom>
            <a:solidFill>
              <a:schemeClr val="tx1"/>
            </a:solidFill>
            <a:ln>
              <a:headEnd type="none" w="med" len="med"/>
              <a:tailEnd type="none" w="med" len="med"/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6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+mn-ea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072D841-C1FD-4CD5-AA6F-C3B45FA91577}"/>
                </a:ext>
              </a:extLst>
            </p:cNvPr>
            <p:cNvSpPr/>
            <p:nvPr/>
          </p:nvSpPr>
          <p:spPr bwMode="auto">
            <a:xfrm>
              <a:off x="7342181" y="3217466"/>
              <a:ext cx="488427" cy="417875"/>
            </a:xfrm>
            <a:prstGeom prst="rect">
              <a:avLst/>
            </a:prstGeom>
            <a:solidFill>
              <a:schemeClr val="tx1"/>
            </a:solidFill>
            <a:ln>
              <a:headEnd type="none" w="med" len="med"/>
              <a:tailEnd type="none" w="med" len="med"/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6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+mn-ea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DE862A0B-97C4-4CC5-909B-4C24D2D8D37A}"/>
                </a:ext>
              </a:extLst>
            </p:cNvPr>
            <p:cNvSpPr/>
            <p:nvPr/>
          </p:nvSpPr>
          <p:spPr bwMode="auto">
            <a:xfrm>
              <a:off x="7362520" y="3728705"/>
              <a:ext cx="915785" cy="417875"/>
            </a:xfrm>
            <a:prstGeom prst="rect">
              <a:avLst/>
            </a:prstGeom>
            <a:solidFill>
              <a:schemeClr val="tx1"/>
            </a:solidFill>
            <a:ln>
              <a:headEnd type="none" w="med" len="med"/>
              <a:tailEnd type="none" w="med" len="med"/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6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+mn-ea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885CC08A-7A73-4DBD-8A44-37C7FDF8015E}"/>
                </a:ext>
              </a:extLst>
            </p:cNvPr>
            <p:cNvSpPr/>
            <p:nvPr/>
          </p:nvSpPr>
          <p:spPr bwMode="auto">
            <a:xfrm>
              <a:off x="7932350" y="4239944"/>
              <a:ext cx="345955" cy="417875"/>
            </a:xfrm>
            <a:prstGeom prst="rect">
              <a:avLst/>
            </a:prstGeom>
            <a:solidFill>
              <a:schemeClr val="tx1"/>
            </a:solidFill>
            <a:ln>
              <a:headEnd type="none" w="med" len="med"/>
              <a:tailEnd type="none" w="med" len="med"/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6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+mn-ea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3BED189E-5D1C-4FDF-90A0-8674150AFB36}"/>
                </a:ext>
              </a:extLst>
            </p:cNvPr>
            <p:cNvSpPr/>
            <p:nvPr/>
          </p:nvSpPr>
          <p:spPr bwMode="auto">
            <a:xfrm>
              <a:off x="6858571" y="1210690"/>
              <a:ext cx="691910" cy="417875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ko-KR" sz="1600" b="1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+mn-ea"/>
                </a:rPr>
                <a:t>10</a:t>
              </a:r>
              <a:r>
                <a:rPr kumimoji="1" lang="ko-KR" altLang="en-US" sz="1600" b="1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+mn-ea"/>
                </a:rPr>
                <a:t>주</a:t>
              </a: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E1A877A0-3162-44F8-8D77-1D1DBC44EF01}"/>
                </a:ext>
              </a:extLst>
            </p:cNvPr>
            <p:cNvSpPr/>
            <p:nvPr/>
          </p:nvSpPr>
          <p:spPr bwMode="auto">
            <a:xfrm>
              <a:off x="7586395" y="1203598"/>
              <a:ext cx="691910" cy="417875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ko-KR" sz="1600" b="1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+mn-ea"/>
                </a:rPr>
                <a:t>11</a:t>
              </a:r>
              <a:r>
                <a:rPr kumimoji="1" lang="ko-KR" altLang="en-US" sz="1600" b="1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+mn-ea"/>
                </a:rPr>
                <a:t>주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306394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771550"/>
          </a:xfrm>
          <a:prstGeom prst="rect">
            <a:avLst/>
          </a:prstGeom>
          <a:solidFill>
            <a:srgbClr val="007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79512" y="9178"/>
            <a:ext cx="1447832" cy="5986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2800" dirty="0">
                <a:solidFill>
                  <a:schemeClr val="bg1"/>
                </a:solidFill>
                <a:latin typeface="KT&amp;G 상상제목OTF M" panose="02000300000000000000" pitchFamily="50" charset="-127"/>
                <a:ea typeface="KT&amp;G 상상제목OTF M" panose="02000300000000000000" pitchFamily="50" charset="-127"/>
              </a:rPr>
              <a:t>참고 자료</a:t>
            </a:r>
            <a:endParaRPr lang="en-US" altLang="ko-KR" sz="2800" dirty="0">
              <a:solidFill>
                <a:schemeClr val="bg1"/>
              </a:solidFill>
              <a:latin typeface="KT&amp;G 상상제목OTF M" panose="02000300000000000000" pitchFamily="50" charset="-127"/>
              <a:ea typeface="KT&amp;G 상상제목OTF M" panose="02000300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88B9E4-C379-4704-BE7B-EBD763E0D0BE}"/>
              </a:ext>
            </a:extLst>
          </p:cNvPr>
          <p:cNvSpPr txBox="1"/>
          <p:nvPr/>
        </p:nvSpPr>
        <p:spPr>
          <a:xfrm>
            <a:off x="971600" y="4371950"/>
            <a:ext cx="63417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/>
              <a:t>자격증 기출문제 전자문제집 </a:t>
            </a:r>
            <a:r>
              <a:rPr lang="en-US" altLang="ko-KR" b="1" dirty="0"/>
              <a:t>CBT</a:t>
            </a:r>
            <a:r>
              <a:rPr lang="en-US" altLang="ko-KR" dirty="0"/>
              <a:t>(</a:t>
            </a:r>
            <a:r>
              <a:rPr lang="ko-KR" altLang="en-US" dirty="0"/>
              <a:t>https://www.comcbt.com/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D6F7845-07B8-414E-83C7-FE623156B8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8536" y="1203598"/>
            <a:ext cx="1040029" cy="213796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79B8690-C313-45E3-85CB-510F7BE281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2150" y="1203598"/>
            <a:ext cx="1040028" cy="213796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561F0F3-C637-4A7E-8A5A-94A425F39A5E}"/>
              </a:ext>
            </a:extLst>
          </p:cNvPr>
          <p:cNvSpPr txBox="1"/>
          <p:nvPr/>
        </p:nvSpPr>
        <p:spPr>
          <a:xfrm>
            <a:off x="903428" y="3404275"/>
            <a:ext cx="28502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dirty="0"/>
              <a:t>[OX </a:t>
            </a:r>
            <a:r>
              <a:rPr lang="ko-KR" altLang="en-US" b="1" dirty="0"/>
              <a:t>뱅크</a:t>
            </a:r>
            <a:r>
              <a:rPr lang="en-US" altLang="ko-KR" b="1" dirty="0"/>
              <a:t>] </a:t>
            </a:r>
            <a:r>
              <a:rPr lang="ko-KR" altLang="en-US" b="1" dirty="0"/>
              <a:t>어플리케이션</a:t>
            </a:r>
            <a:endParaRPr lang="en-US" altLang="ko-KR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2348365-4345-4D4F-9A30-0DB47D809D4E}"/>
              </a:ext>
            </a:extLst>
          </p:cNvPr>
          <p:cNvSpPr txBox="1"/>
          <p:nvPr/>
        </p:nvSpPr>
        <p:spPr>
          <a:xfrm>
            <a:off x="4572000" y="3404275"/>
            <a:ext cx="28502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1" dirty="0" err="1"/>
              <a:t>큐넷</a:t>
            </a:r>
            <a:r>
              <a:rPr lang="ko-KR" altLang="en-US" b="1" dirty="0"/>
              <a:t> 어플리케이션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33817012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771550"/>
          </a:xfrm>
          <a:prstGeom prst="rect">
            <a:avLst/>
          </a:prstGeom>
          <a:solidFill>
            <a:srgbClr val="007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79512" y="9178"/>
            <a:ext cx="769763" cy="5986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2800" dirty="0">
                <a:solidFill>
                  <a:schemeClr val="bg1"/>
                </a:solidFill>
                <a:latin typeface="KT&amp;G 상상제목OTF M" panose="02000300000000000000" pitchFamily="50" charset="-127"/>
                <a:ea typeface="KT&amp;G 상상제목OTF M" panose="02000300000000000000" pitchFamily="50" charset="-127"/>
              </a:rPr>
              <a:t>목차</a:t>
            </a:r>
            <a:endParaRPr lang="en-US" altLang="ko-KR" sz="2800" dirty="0">
              <a:solidFill>
                <a:schemeClr val="bg1"/>
              </a:solidFill>
              <a:latin typeface="KT&amp;G 상상제목OTF M" panose="02000300000000000000" pitchFamily="50" charset="-127"/>
              <a:ea typeface="KT&amp;G 상상제목OTF M" panose="02000300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2CC133-EE58-44C8-817E-64C97E0DB92C}"/>
              </a:ext>
            </a:extLst>
          </p:cNvPr>
          <p:cNvSpPr txBox="1"/>
          <p:nvPr/>
        </p:nvSpPr>
        <p:spPr>
          <a:xfrm>
            <a:off x="949275" y="1275606"/>
            <a:ext cx="4464496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+mj-lt"/>
              <a:buAutoNum type="arabicPeriod"/>
            </a:pPr>
            <a:r>
              <a:rPr lang="ko-KR" altLang="en-US" sz="1600" dirty="0">
                <a:latin typeface="HY나무B" panose="02030600000101010101" pitchFamily="18" charset="-127"/>
                <a:ea typeface="HY나무B" panose="02030600000101010101" pitchFamily="18" charset="-127"/>
              </a:rPr>
              <a:t> 제안 배경</a:t>
            </a:r>
            <a:r>
              <a:rPr lang="en-US" altLang="ko-KR" sz="1600" dirty="0">
                <a:latin typeface="HY나무B" panose="02030600000101010101" pitchFamily="18" charset="-127"/>
                <a:ea typeface="HY나무B" panose="02030600000101010101" pitchFamily="18" charset="-127"/>
              </a:rPr>
              <a:t>(</a:t>
            </a:r>
            <a:r>
              <a:rPr lang="ko-KR" altLang="en-US" sz="1600" dirty="0">
                <a:latin typeface="HY나무B" panose="02030600000101010101" pitchFamily="18" charset="-127"/>
                <a:ea typeface="HY나무B" panose="02030600000101010101" pitchFamily="18" charset="-127"/>
              </a:rPr>
              <a:t>필요성</a:t>
            </a:r>
            <a:r>
              <a:rPr lang="en-US" altLang="ko-KR" sz="1600" dirty="0">
                <a:latin typeface="HY나무B" panose="02030600000101010101" pitchFamily="18" charset="-127"/>
                <a:ea typeface="HY나무B" panose="02030600000101010101" pitchFamily="18" charset="-127"/>
              </a:rPr>
              <a:t>)</a:t>
            </a:r>
          </a:p>
          <a:p>
            <a:pPr>
              <a:buFont typeface="+mj-lt"/>
              <a:buAutoNum type="arabicPeriod"/>
            </a:pPr>
            <a:endParaRPr lang="en-US" altLang="ko-KR" sz="1600" dirty="0">
              <a:latin typeface="HY나무B" panose="02030600000101010101" pitchFamily="18" charset="-127"/>
              <a:ea typeface="HY나무B" panose="02030600000101010101" pitchFamily="18" charset="-127"/>
            </a:endParaRPr>
          </a:p>
          <a:p>
            <a:pPr>
              <a:buFont typeface="+mj-lt"/>
              <a:buAutoNum type="arabicPeriod"/>
            </a:pPr>
            <a:r>
              <a:rPr lang="ko-KR" altLang="en-US" sz="1600" dirty="0">
                <a:latin typeface="HY나무B" panose="02030600000101010101" pitchFamily="18" charset="-127"/>
                <a:ea typeface="HY나무B" panose="02030600000101010101" pitchFamily="18" charset="-127"/>
              </a:rPr>
              <a:t> 기대 효과</a:t>
            </a:r>
            <a:endParaRPr lang="en-US" altLang="ko-KR" sz="1600" dirty="0">
              <a:latin typeface="HY나무B" panose="02030600000101010101" pitchFamily="18" charset="-127"/>
              <a:ea typeface="HY나무B" panose="02030600000101010101" pitchFamily="18" charset="-127"/>
            </a:endParaRPr>
          </a:p>
          <a:p>
            <a:pPr>
              <a:buFont typeface="+mj-lt"/>
              <a:buAutoNum type="arabicPeriod"/>
            </a:pPr>
            <a:endParaRPr lang="en-US" altLang="ko-KR" sz="1600" dirty="0">
              <a:latin typeface="HY나무B" panose="02030600000101010101" pitchFamily="18" charset="-127"/>
              <a:ea typeface="HY나무B" panose="02030600000101010101" pitchFamily="18" charset="-127"/>
            </a:endParaRPr>
          </a:p>
          <a:p>
            <a:pPr>
              <a:buFont typeface="+mj-lt"/>
              <a:buAutoNum type="arabicPeriod"/>
            </a:pPr>
            <a:r>
              <a:rPr lang="ko-KR" altLang="en-US" sz="1600" dirty="0">
                <a:latin typeface="HY나무B" panose="02030600000101010101" pitchFamily="18" charset="-127"/>
                <a:ea typeface="HY나무B" panose="02030600000101010101" pitchFamily="18" charset="-127"/>
              </a:rPr>
              <a:t> 서비스 개요</a:t>
            </a:r>
            <a:endParaRPr lang="en-US" altLang="ko-KR" sz="1600" dirty="0">
              <a:latin typeface="HY나무B" panose="02030600000101010101" pitchFamily="18" charset="-127"/>
              <a:ea typeface="HY나무B" panose="02030600000101010101" pitchFamily="18" charset="-127"/>
            </a:endParaRPr>
          </a:p>
          <a:p>
            <a:pPr>
              <a:buFont typeface="+mj-lt"/>
              <a:buAutoNum type="arabicPeriod"/>
            </a:pPr>
            <a:endParaRPr lang="en-US" altLang="ko-KR" sz="1600" dirty="0">
              <a:latin typeface="HY나무B" panose="02030600000101010101" pitchFamily="18" charset="-127"/>
              <a:ea typeface="HY나무B" panose="02030600000101010101" pitchFamily="18" charset="-127"/>
            </a:endParaRPr>
          </a:p>
          <a:p>
            <a:pPr>
              <a:buFont typeface="+mj-lt"/>
              <a:buAutoNum type="arabicPeriod"/>
            </a:pPr>
            <a:r>
              <a:rPr lang="ko-KR" altLang="en-US" sz="1600" dirty="0">
                <a:latin typeface="HY나무B" panose="02030600000101010101" pitchFamily="18" charset="-127"/>
                <a:ea typeface="HY나무B" panose="02030600000101010101" pitchFamily="18" charset="-127"/>
              </a:rPr>
              <a:t> 개발 내용</a:t>
            </a:r>
            <a:endParaRPr lang="en-US" altLang="ko-KR" sz="1600" dirty="0">
              <a:latin typeface="HY나무B" panose="02030600000101010101" pitchFamily="18" charset="-127"/>
              <a:ea typeface="HY나무B" panose="02030600000101010101" pitchFamily="18" charset="-127"/>
            </a:endParaRPr>
          </a:p>
          <a:p>
            <a:pPr>
              <a:buFont typeface="+mj-lt"/>
              <a:buAutoNum type="arabicPeriod"/>
            </a:pPr>
            <a:endParaRPr lang="en-US" altLang="ko-KR" sz="1600" dirty="0">
              <a:latin typeface="HY나무B" panose="02030600000101010101" pitchFamily="18" charset="-127"/>
              <a:ea typeface="HY나무B" panose="02030600000101010101" pitchFamily="18" charset="-127"/>
            </a:endParaRPr>
          </a:p>
          <a:p>
            <a:pPr>
              <a:buFont typeface="+mj-lt"/>
              <a:buAutoNum type="arabicPeriod"/>
            </a:pPr>
            <a:r>
              <a:rPr lang="ko-KR" altLang="en-US" sz="1600" dirty="0">
                <a:latin typeface="HY나무B" panose="02030600000101010101" pitchFamily="18" charset="-127"/>
                <a:ea typeface="HY나무B" panose="02030600000101010101" pitchFamily="18" charset="-127"/>
              </a:rPr>
              <a:t> 역할 분담</a:t>
            </a:r>
            <a:endParaRPr lang="en-US" altLang="ko-KR" sz="1600" dirty="0">
              <a:latin typeface="HY나무B" panose="02030600000101010101" pitchFamily="18" charset="-127"/>
              <a:ea typeface="HY나무B" panose="02030600000101010101" pitchFamily="18" charset="-127"/>
            </a:endParaRPr>
          </a:p>
          <a:p>
            <a:pPr>
              <a:buFont typeface="+mj-lt"/>
              <a:buAutoNum type="arabicPeriod"/>
            </a:pPr>
            <a:endParaRPr lang="en-US" altLang="ko-KR" sz="1600" dirty="0">
              <a:latin typeface="HY나무B" panose="02030600000101010101" pitchFamily="18" charset="-127"/>
              <a:ea typeface="HY나무B" panose="02030600000101010101" pitchFamily="18" charset="-127"/>
            </a:endParaRPr>
          </a:p>
          <a:p>
            <a:pPr>
              <a:buFont typeface="+mj-lt"/>
              <a:buAutoNum type="arabicPeriod"/>
            </a:pPr>
            <a:r>
              <a:rPr lang="ko-KR" altLang="en-US" sz="1600" dirty="0">
                <a:latin typeface="HY나무B" panose="02030600000101010101" pitchFamily="18" charset="-127"/>
                <a:ea typeface="HY나무B" panose="02030600000101010101" pitchFamily="18" charset="-127"/>
              </a:rPr>
              <a:t> 개발 일정</a:t>
            </a:r>
            <a:endParaRPr lang="en-US" altLang="ko-KR" sz="1600" dirty="0">
              <a:latin typeface="HY나무B" panose="02030600000101010101" pitchFamily="18" charset="-127"/>
              <a:ea typeface="HY나무B" panose="02030600000101010101" pitchFamily="18" charset="-127"/>
            </a:endParaRPr>
          </a:p>
          <a:p>
            <a:pPr>
              <a:buFont typeface="+mj-lt"/>
              <a:buAutoNum type="arabicPeriod"/>
            </a:pPr>
            <a:endParaRPr lang="en-US" altLang="ko-KR" sz="1600" dirty="0">
              <a:latin typeface="HY나무B" panose="02030600000101010101" pitchFamily="18" charset="-127"/>
              <a:ea typeface="HY나무B" panose="02030600000101010101" pitchFamily="18" charset="-127"/>
            </a:endParaRPr>
          </a:p>
          <a:p>
            <a:pPr>
              <a:buFont typeface="+mj-lt"/>
              <a:buAutoNum type="arabicPeriod"/>
            </a:pPr>
            <a:r>
              <a:rPr lang="ko-KR" altLang="en-US" sz="1600" dirty="0">
                <a:latin typeface="HY나무B" panose="02030600000101010101" pitchFamily="18" charset="-127"/>
                <a:ea typeface="HY나무B" panose="02030600000101010101" pitchFamily="18" charset="-127"/>
              </a:rPr>
              <a:t> 참고 자료</a:t>
            </a:r>
            <a:endParaRPr lang="en-US" altLang="ko-KR" sz="1600" dirty="0"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214254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771550"/>
          </a:xfrm>
          <a:prstGeom prst="rect">
            <a:avLst/>
          </a:prstGeom>
          <a:solidFill>
            <a:srgbClr val="007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79512" y="9178"/>
            <a:ext cx="2560316" cy="5986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2800" dirty="0">
                <a:solidFill>
                  <a:schemeClr val="bg1"/>
                </a:solidFill>
                <a:latin typeface="KT&amp;G 상상제목OTF M" panose="02000300000000000000" pitchFamily="50" charset="-127"/>
                <a:ea typeface="KT&amp;G 상상제목OTF M" panose="02000300000000000000" pitchFamily="50" charset="-127"/>
              </a:rPr>
              <a:t>제안 배경</a:t>
            </a:r>
            <a:r>
              <a:rPr lang="en-US" altLang="ko-KR" sz="2800" dirty="0">
                <a:solidFill>
                  <a:schemeClr val="bg1"/>
                </a:solidFill>
                <a:latin typeface="KT&amp;G 상상제목OTF M" panose="02000300000000000000" pitchFamily="50" charset="-127"/>
                <a:ea typeface="KT&amp;G 상상제목OTF M" panose="02000300000000000000" pitchFamily="50" charset="-127"/>
              </a:rPr>
              <a:t>(</a:t>
            </a:r>
            <a:r>
              <a:rPr lang="ko-KR" altLang="en-US" sz="2800" dirty="0">
                <a:solidFill>
                  <a:schemeClr val="bg1"/>
                </a:solidFill>
                <a:latin typeface="KT&amp;G 상상제목OTF M" panose="02000300000000000000" pitchFamily="50" charset="-127"/>
                <a:ea typeface="KT&amp;G 상상제목OTF M" panose="02000300000000000000" pitchFamily="50" charset="-127"/>
              </a:rPr>
              <a:t>필요성</a:t>
            </a:r>
            <a:r>
              <a:rPr lang="en-US" altLang="ko-KR" sz="2800" dirty="0">
                <a:solidFill>
                  <a:schemeClr val="bg1"/>
                </a:solidFill>
                <a:latin typeface="KT&amp;G 상상제목OTF M" panose="02000300000000000000" pitchFamily="50" charset="-127"/>
                <a:ea typeface="KT&amp;G 상상제목OTF M" panose="02000300000000000000" pitchFamily="50" charset="-127"/>
              </a:rPr>
              <a:t>)</a:t>
            </a:r>
          </a:p>
        </p:txBody>
      </p:sp>
      <p:pic>
        <p:nvPicPr>
          <p:cNvPr id="1028" name="Picture 4" descr="웹툰 공부짤 80장 이상 모음!! 공부하는 웹툰 캐릭터들 공부하기싫은짤, 공부자극짤 모음 : 네이버 블로그 - 2020 | 웹툰, 웃긴  바탕화면, 웃긴 밈">
            <a:extLst>
              <a:ext uri="{FF2B5EF4-FFF2-40B4-BE49-F238E27FC236}">
                <a16:creationId xmlns:a16="http://schemas.microsoft.com/office/drawing/2014/main" id="{395F0054-9C61-4A19-B4CA-6C47E1610D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597" y="1452564"/>
            <a:ext cx="1939231" cy="2238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116339D3-5A9D-409A-8851-3E873630E659}"/>
              </a:ext>
            </a:extLst>
          </p:cNvPr>
          <p:cNvSpPr txBox="1"/>
          <p:nvPr/>
        </p:nvSpPr>
        <p:spPr>
          <a:xfrm>
            <a:off x="764371" y="3819536"/>
            <a:ext cx="1939231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HY나무B" panose="02030600000101010101" pitchFamily="18" charset="-127"/>
                <a:ea typeface="HY나무B" panose="02030600000101010101" pitchFamily="18" charset="-127"/>
              </a:rPr>
              <a:t>1. </a:t>
            </a:r>
            <a:r>
              <a:rPr lang="ko-KR" altLang="en-US" sz="1400" dirty="0">
                <a:latin typeface="HY나무B" panose="02030600000101010101" pitchFamily="18" charset="-127"/>
                <a:ea typeface="HY나무B" panose="02030600000101010101" pitchFamily="18" charset="-127"/>
              </a:rPr>
              <a:t>스스로의 힘만으로 공부에 집중하지 못 하는 경우가 많음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0368D4C-1290-4D1D-B1B3-21F0A6B971A5}"/>
              </a:ext>
            </a:extLst>
          </p:cNvPr>
          <p:cNvSpPr txBox="1"/>
          <p:nvPr/>
        </p:nvSpPr>
        <p:spPr>
          <a:xfrm>
            <a:off x="3646264" y="3819536"/>
            <a:ext cx="187220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HY나무B" panose="02030600000101010101" pitchFamily="18" charset="-127"/>
                <a:ea typeface="HY나무B" panose="02030600000101010101" pitchFamily="18" charset="-127"/>
              </a:rPr>
              <a:t>2. </a:t>
            </a:r>
            <a:r>
              <a:rPr lang="ko-KR" altLang="en-US" sz="1400" dirty="0">
                <a:latin typeface="HY나무B" panose="02030600000101010101" pitchFamily="18" charset="-127"/>
                <a:ea typeface="HY나무B" panose="02030600000101010101" pitchFamily="18" charset="-127"/>
              </a:rPr>
              <a:t>두꺼운 전공책을 들고 다니지 않고도 </a:t>
            </a:r>
            <a:r>
              <a:rPr lang="ko-KR" altLang="en-US" sz="1400" b="1" dirty="0">
                <a:latin typeface="HY나무B" panose="02030600000101010101" pitchFamily="18" charset="-127"/>
                <a:ea typeface="HY나무B" panose="02030600000101010101" pitchFamily="18" charset="-127"/>
              </a:rPr>
              <a:t>어디서든 간편하게 복습해보고 싶음</a:t>
            </a:r>
          </a:p>
        </p:txBody>
      </p:sp>
      <p:pic>
        <p:nvPicPr>
          <p:cNvPr id="1030" name="Picture 6" descr="이제부턴 정말 공부 뿐이야 : 네이버 블로그">
            <a:extLst>
              <a:ext uri="{FF2B5EF4-FFF2-40B4-BE49-F238E27FC236}">
                <a16:creationId xmlns:a16="http://schemas.microsoft.com/office/drawing/2014/main" id="{039DB1AF-1364-41D8-877B-3545CFF89D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80" y="1463205"/>
            <a:ext cx="2180977" cy="2238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410B227C-7236-435B-9796-863D53F674E8}"/>
              </a:ext>
            </a:extLst>
          </p:cNvPr>
          <p:cNvSpPr txBox="1"/>
          <p:nvPr/>
        </p:nvSpPr>
        <p:spPr>
          <a:xfrm>
            <a:off x="6461134" y="3819536"/>
            <a:ext cx="199929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HY나무B" panose="02030600000101010101" pitchFamily="18" charset="-127"/>
                <a:ea typeface="HY나무B" panose="02030600000101010101" pitchFamily="18" charset="-127"/>
              </a:rPr>
              <a:t>3. </a:t>
            </a:r>
            <a:r>
              <a:rPr lang="ko-KR" altLang="en-US" sz="1400" dirty="0">
                <a:latin typeface="HY나무B" panose="02030600000101010101" pitchFamily="18" charset="-127"/>
                <a:ea typeface="HY나무B" panose="02030600000101010101" pitchFamily="18" charset="-127"/>
              </a:rPr>
              <a:t>바쁜 일정으로</a:t>
            </a:r>
            <a:r>
              <a:rPr lang="en-US" altLang="ko-KR" sz="1400" dirty="0">
                <a:latin typeface="HY나무B" panose="02030600000101010101" pitchFamily="18" charset="-127"/>
                <a:ea typeface="HY나무B" panose="02030600000101010101" pitchFamily="18" charset="-127"/>
              </a:rPr>
              <a:t>(</a:t>
            </a:r>
            <a:r>
              <a:rPr lang="ko-KR" altLang="en-US" sz="1400" dirty="0">
                <a:latin typeface="HY나무B" panose="02030600000101010101" pitchFamily="18" charset="-127"/>
                <a:ea typeface="HY나무B" panose="02030600000101010101" pitchFamily="18" charset="-127"/>
              </a:rPr>
              <a:t>특히 직장인들</a:t>
            </a:r>
            <a:r>
              <a:rPr lang="en-US" altLang="ko-KR" sz="1400" dirty="0">
                <a:latin typeface="HY나무B" panose="02030600000101010101" pitchFamily="18" charset="-127"/>
                <a:ea typeface="HY나무B" panose="02030600000101010101" pitchFamily="18" charset="-127"/>
              </a:rPr>
              <a:t>) </a:t>
            </a:r>
            <a:r>
              <a:rPr lang="ko-KR" altLang="en-US" sz="1400" dirty="0">
                <a:latin typeface="HY나무B" panose="02030600000101010101" pitchFamily="18" charset="-127"/>
                <a:ea typeface="HY나무B" panose="02030600000101010101" pitchFamily="18" charset="-127"/>
              </a:rPr>
              <a:t>공부에 정기적으로 시간을 투자하기 힘듦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4C5FEBB-AA26-4B54-BB97-6BB92954B1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216" y="1452563"/>
            <a:ext cx="1999298" cy="2343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16546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771550"/>
          </a:xfrm>
          <a:prstGeom prst="rect">
            <a:avLst/>
          </a:prstGeom>
          <a:solidFill>
            <a:srgbClr val="007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79512" y="9178"/>
            <a:ext cx="1459054" cy="5986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2800" dirty="0">
                <a:solidFill>
                  <a:schemeClr val="bg1"/>
                </a:solidFill>
                <a:latin typeface="KT&amp;G 상상제목OTF M" panose="02000300000000000000" pitchFamily="50" charset="-127"/>
                <a:ea typeface="KT&amp;G 상상제목OTF M" panose="02000300000000000000" pitchFamily="50" charset="-127"/>
              </a:rPr>
              <a:t>기대 효과</a:t>
            </a:r>
            <a:endParaRPr lang="en-US" altLang="ko-KR" sz="2800" dirty="0">
              <a:solidFill>
                <a:schemeClr val="bg1"/>
              </a:solidFill>
              <a:latin typeface="KT&amp;G 상상제목OTF M" panose="02000300000000000000" pitchFamily="50" charset="-127"/>
              <a:ea typeface="KT&amp;G 상상제목OTF M" panose="02000300000000000000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16339D3-5A9D-409A-8851-3E873630E659}"/>
              </a:ext>
            </a:extLst>
          </p:cNvPr>
          <p:cNvSpPr txBox="1"/>
          <p:nvPr/>
        </p:nvSpPr>
        <p:spPr>
          <a:xfrm>
            <a:off x="1349642" y="1771531"/>
            <a:ext cx="6444716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HY나무B" panose="02030600000101010101" pitchFamily="18" charset="-127"/>
                <a:ea typeface="HY나무B" panose="02030600000101010101" pitchFamily="18" charset="-127"/>
              </a:rPr>
              <a:t>1. </a:t>
            </a:r>
            <a:r>
              <a:rPr lang="ko-KR" altLang="en-US" sz="1400" dirty="0">
                <a:latin typeface="HY나무B" panose="02030600000101010101" pitchFamily="18" charset="-127"/>
                <a:ea typeface="HY나무B" panose="02030600000101010101" pitchFamily="18" charset="-127"/>
              </a:rPr>
              <a:t>사람들의 핸드폰 사용량에 비례한 학습 효과 기대</a:t>
            </a:r>
            <a:endParaRPr lang="en-US" altLang="ko-KR" sz="1400" dirty="0">
              <a:latin typeface="HY나무B" panose="02030600000101010101" pitchFamily="18" charset="-127"/>
              <a:ea typeface="HY나무B" panose="02030600000101010101" pitchFamily="18" charset="-127"/>
            </a:endParaRPr>
          </a:p>
          <a:p>
            <a:endParaRPr lang="en-US" altLang="ko-KR" sz="1400" dirty="0">
              <a:latin typeface="HY나무B" panose="02030600000101010101" pitchFamily="18" charset="-127"/>
              <a:ea typeface="HY나무B" panose="02030600000101010101" pitchFamily="18" charset="-127"/>
            </a:endParaRPr>
          </a:p>
          <a:p>
            <a:r>
              <a:rPr lang="en-US" altLang="ko-KR" sz="1400" dirty="0">
                <a:latin typeface="HY나무B" panose="02030600000101010101" pitchFamily="18" charset="-127"/>
                <a:ea typeface="HY나무B" panose="02030600000101010101" pitchFamily="18" charset="-127"/>
              </a:rPr>
              <a:t>2. </a:t>
            </a:r>
            <a:r>
              <a:rPr lang="ko-KR" altLang="en-US" sz="1400" dirty="0">
                <a:latin typeface="HY나무B" panose="02030600000101010101" pitchFamily="18" charset="-127"/>
                <a:ea typeface="HY나무B" panose="02030600000101010101" pitchFamily="18" charset="-127"/>
              </a:rPr>
              <a:t>학습에 소요되는 부담감 완화 및 접근성 증가</a:t>
            </a:r>
            <a:endParaRPr lang="en-US" altLang="ko-KR" sz="1400" dirty="0">
              <a:latin typeface="HY나무B" panose="02030600000101010101" pitchFamily="18" charset="-127"/>
              <a:ea typeface="HY나무B" panose="02030600000101010101" pitchFamily="18" charset="-127"/>
            </a:endParaRPr>
          </a:p>
          <a:p>
            <a:endParaRPr lang="en-US" altLang="ko-KR" sz="1400" dirty="0">
              <a:latin typeface="HY나무B" panose="02030600000101010101" pitchFamily="18" charset="-127"/>
              <a:ea typeface="HY나무B" panose="02030600000101010101" pitchFamily="18" charset="-127"/>
            </a:endParaRPr>
          </a:p>
          <a:p>
            <a:r>
              <a:rPr lang="en-US" altLang="ko-KR" sz="1400" dirty="0">
                <a:latin typeface="HY나무B" panose="02030600000101010101" pitchFamily="18" charset="-127"/>
                <a:ea typeface="HY나무B" panose="02030600000101010101" pitchFamily="18" charset="-127"/>
              </a:rPr>
              <a:t>3. </a:t>
            </a:r>
            <a:r>
              <a:rPr lang="ko-KR" altLang="en-US" sz="1400" dirty="0">
                <a:latin typeface="HY나무B" panose="02030600000101010101" pitchFamily="18" charset="-127"/>
                <a:ea typeface="HY나무B" panose="02030600000101010101" pitchFamily="18" charset="-127"/>
              </a:rPr>
              <a:t>사용자가 쉽게 이용할 수 있는 어플의 기능을 통해 규칙적인 학습 가능</a:t>
            </a:r>
            <a:endParaRPr lang="en-US" altLang="ko-KR" sz="1400" dirty="0">
              <a:latin typeface="HY나무B" panose="02030600000101010101" pitchFamily="18" charset="-127"/>
              <a:ea typeface="HY나무B" panose="02030600000101010101" pitchFamily="18" charset="-127"/>
            </a:endParaRPr>
          </a:p>
          <a:p>
            <a:endParaRPr lang="en-US" altLang="ko-KR" sz="1400" dirty="0">
              <a:latin typeface="HY나무B" panose="02030600000101010101" pitchFamily="18" charset="-127"/>
              <a:ea typeface="HY나무B" panose="02030600000101010101" pitchFamily="18" charset="-127"/>
            </a:endParaRPr>
          </a:p>
          <a:p>
            <a:r>
              <a:rPr lang="en-US" altLang="ko-KR" sz="1400" dirty="0">
                <a:latin typeface="HY나무B" panose="02030600000101010101" pitchFamily="18" charset="-127"/>
                <a:ea typeface="HY나무B" panose="02030600000101010101" pitchFamily="18" charset="-127"/>
              </a:rPr>
              <a:t>4. </a:t>
            </a:r>
            <a:r>
              <a:rPr lang="ko-KR" altLang="en-US" sz="1400" dirty="0">
                <a:latin typeface="HY나무B" panose="02030600000101010101" pitchFamily="18" charset="-127"/>
                <a:ea typeface="HY나무B" panose="02030600000101010101" pitchFamily="18" charset="-127"/>
              </a:rPr>
              <a:t>어플리케이션을 이용하며 쌓이는 포인트로 유용한 서비스 제공</a:t>
            </a:r>
            <a:endParaRPr lang="en-US" altLang="ko-KR" sz="1400" dirty="0"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479522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771550"/>
          </a:xfrm>
          <a:prstGeom prst="rect">
            <a:avLst/>
          </a:prstGeom>
          <a:solidFill>
            <a:srgbClr val="007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79512" y="9178"/>
            <a:ext cx="1725152" cy="5986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2800" dirty="0">
                <a:solidFill>
                  <a:schemeClr val="bg1"/>
                </a:solidFill>
                <a:latin typeface="KT&amp;G 상상제목OTF M" panose="02000300000000000000" pitchFamily="50" charset="-127"/>
                <a:ea typeface="KT&amp;G 상상제목OTF M" panose="02000300000000000000" pitchFamily="50" charset="-127"/>
              </a:rPr>
              <a:t>서비스 개요</a:t>
            </a:r>
            <a:endParaRPr lang="en-US" altLang="ko-KR" sz="2800" dirty="0">
              <a:solidFill>
                <a:schemeClr val="bg1"/>
              </a:solidFill>
              <a:latin typeface="KT&amp;G 상상제목OTF M" panose="02000300000000000000" pitchFamily="50" charset="-127"/>
              <a:ea typeface="KT&amp;G 상상제목OTF M" panose="02000300000000000000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6E63612-3DEB-4354-9CE8-33A1889B5429}"/>
              </a:ext>
            </a:extLst>
          </p:cNvPr>
          <p:cNvSpPr/>
          <p:nvPr/>
        </p:nvSpPr>
        <p:spPr>
          <a:xfrm>
            <a:off x="755576" y="1616519"/>
            <a:ext cx="1537005" cy="1545771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어플 내부 설정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9B10F74-3946-4A04-B8C1-1B9BAD0C643A}"/>
              </a:ext>
            </a:extLst>
          </p:cNvPr>
          <p:cNvSpPr/>
          <p:nvPr/>
        </p:nvSpPr>
        <p:spPr>
          <a:xfrm>
            <a:off x="3840941" y="1616518"/>
            <a:ext cx="1462117" cy="1545771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어플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0221F2E-417B-45A3-8D22-5A5C601B1624}"/>
              </a:ext>
            </a:extLst>
          </p:cNvPr>
          <p:cNvSpPr txBox="1"/>
          <p:nvPr/>
        </p:nvSpPr>
        <p:spPr>
          <a:xfrm>
            <a:off x="466024" y="3314300"/>
            <a:ext cx="259228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arenBoth"/>
            </a:pPr>
            <a:r>
              <a:rPr lang="ko-KR" altLang="en-US" sz="1400" dirty="0">
                <a:latin typeface="HY나무B" panose="02030600000101010101" pitchFamily="18" charset="-127"/>
                <a:ea typeface="HY나무B" panose="02030600000101010101" pitchFamily="18" charset="-127"/>
              </a:rPr>
              <a:t>잠금 화면 사용 여부</a:t>
            </a:r>
            <a:endParaRPr lang="en-US" altLang="ko-KR" sz="1400" dirty="0">
              <a:latin typeface="HY나무B" panose="02030600000101010101" pitchFamily="18" charset="-127"/>
              <a:ea typeface="HY나무B" panose="02030600000101010101" pitchFamily="18" charset="-127"/>
            </a:endParaRPr>
          </a:p>
          <a:p>
            <a:pPr marL="342900" indent="-342900">
              <a:buAutoNum type="arabicParenBoth"/>
            </a:pPr>
            <a:r>
              <a:rPr lang="ko-KR" altLang="en-US" sz="1400" dirty="0">
                <a:latin typeface="HY나무B" panose="02030600000101010101" pitchFamily="18" charset="-127"/>
                <a:ea typeface="HY나무B" panose="02030600000101010101" pitchFamily="18" charset="-127"/>
              </a:rPr>
              <a:t>원하는 과목과 챕터 선택</a:t>
            </a:r>
            <a:endParaRPr lang="en-US" altLang="ko-KR" sz="1400" dirty="0">
              <a:latin typeface="HY나무B" panose="02030600000101010101" pitchFamily="18" charset="-127"/>
              <a:ea typeface="HY나무B" panose="02030600000101010101" pitchFamily="18" charset="-127"/>
            </a:endParaRPr>
          </a:p>
          <a:p>
            <a:pPr marL="342900" indent="-342900">
              <a:buAutoNum type="arabicParenBoth"/>
            </a:pPr>
            <a:r>
              <a:rPr lang="ko-KR" altLang="en-US" sz="1400" dirty="0">
                <a:latin typeface="HY나무B" panose="02030600000101010101" pitchFamily="18" charset="-127"/>
                <a:ea typeface="HY나무B" panose="02030600000101010101" pitchFamily="18" charset="-127"/>
              </a:rPr>
              <a:t>난이도 별 스테이지 분류</a:t>
            </a:r>
            <a:endParaRPr lang="en-US" altLang="ko-KR" sz="1400" dirty="0"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pic>
        <p:nvPicPr>
          <p:cNvPr id="32" name="그래픽 31" descr="톱니바퀴">
            <a:extLst>
              <a:ext uri="{FF2B5EF4-FFF2-40B4-BE49-F238E27FC236}">
                <a16:creationId xmlns:a16="http://schemas.microsoft.com/office/drawing/2014/main" id="{6BD7DA74-165B-4DED-8FD9-62DBD6BA1B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5360" y="1912182"/>
            <a:ext cx="1067142" cy="1067142"/>
          </a:xfrm>
          <a:prstGeom prst="rect">
            <a:avLst/>
          </a:prstGeom>
        </p:spPr>
      </p:pic>
      <p:pic>
        <p:nvPicPr>
          <p:cNvPr id="38" name="그래픽 37" descr="잡기 제스처">
            <a:extLst>
              <a:ext uri="{FF2B5EF4-FFF2-40B4-BE49-F238E27FC236}">
                <a16:creationId xmlns:a16="http://schemas.microsoft.com/office/drawing/2014/main" id="{62EC2A6B-4E2B-490B-BAEE-C10BA5217A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44062" y="2009679"/>
            <a:ext cx="914400" cy="914400"/>
          </a:xfrm>
          <a:prstGeom prst="rect">
            <a:avLst/>
          </a:prstGeom>
        </p:spPr>
      </p:pic>
      <p:sp>
        <p:nvSpPr>
          <p:cNvPr id="42" name="직사각형 41">
            <a:extLst>
              <a:ext uri="{FF2B5EF4-FFF2-40B4-BE49-F238E27FC236}">
                <a16:creationId xmlns:a16="http://schemas.microsoft.com/office/drawing/2014/main" id="{4BC84783-CC6D-4CF9-B1F9-D2AA79908322}"/>
              </a:ext>
            </a:extLst>
          </p:cNvPr>
          <p:cNvSpPr/>
          <p:nvPr/>
        </p:nvSpPr>
        <p:spPr>
          <a:xfrm>
            <a:off x="6726523" y="1616518"/>
            <a:ext cx="1462117" cy="1545771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잠금 화면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8C8F2B1-EB63-407E-8197-805EE485B15A}"/>
              </a:ext>
            </a:extLst>
          </p:cNvPr>
          <p:cNvSpPr txBox="1"/>
          <p:nvPr/>
        </p:nvSpPr>
        <p:spPr>
          <a:xfrm>
            <a:off x="3493402" y="3314300"/>
            <a:ext cx="259228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arenBoth"/>
            </a:pPr>
            <a:r>
              <a:rPr lang="ko-KR" altLang="en-US" sz="1400" dirty="0">
                <a:latin typeface="HY나무B" panose="02030600000101010101" pitchFamily="18" charset="-127"/>
                <a:ea typeface="HY나무B" panose="02030600000101010101" pitchFamily="18" charset="-127"/>
              </a:rPr>
              <a:t>정답 및 해설 다시 보기</a:t>
            </a:r>
            <a:endParaRPr lang="en-US" altLang="ko-KR" sz="1400" dirty="0">
              <a:latin typeface="HY나무B" panose="02030600000101010101" pitchFamily="18" charset="-127"/>
              <a:ea typeface="HY나무B" panose="02030600000101010101" pitchFamily="18" charset="-127"/>
            </a:endParaRPr>
          </a:p>
          <a:p>
            <a:pPr marL="342900" indent="-342900">
              <a:buAutoNum type="arabicParenBoth"/>
            </a:pPr>
            <a:r>
              <a:rPr lang="ko-KR" altLang="en-US" sz="1400" dirty="0">
                <a:latin typeface="HY나무B" panose="02030600000101010101" pitchFamily="18" charset="-127"/>
                <a:ea typeface="HY나무B" panose="02030600000101010101" pitchFamily="18" charset="-127"/>
              </a:rPr>
              <a:t>오답 노트</a:t>
            </a:r>
            <a:endParaRPr lang="en-US" altLang="ko-KR" sz="1400" dirty="0">
              <a:latin typeface="HY나무B" panose="02030600000101010101" pitchFamily="18" charset="-127"/>
              <a:ea typeface="HY나무B" panose="02030600000101010101" pitchFamily="18" charset="-127"/>
            </a:endParaRPr>
          </a:p>
          <a:p>
            <a:pPr marL="342900" indent="-342900">
              <a:buAutoNum type="arabicParenBoth"/>
            </a:pPr>
            <a:r>
              <a:rPr lang="ko-KR" altLang="en-US" sz="1400" dirty="0">
                <a:latin typeface="HY나무B" panose="02030600000101010101" pitchFamily="18" charset="-127"/>
                <a:ea typeface="HY나무B" panose="02030600000101010101" pitchFamily="18" charset="-127"/>
              </a:rPr>
              <a:t>사용자 프로필 관리</a:t>
            </a:r>
            <a:endParaRPr lang="en-US" altLang="ko-KR" sz="1400" dirty="0"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pic>
        <p:nvPicPr>
          <p:cNvPr id="40" name="그래픽 39" descr="자물쇠">
            <a:extLst>
              <a:ext uri="{FF2B5EF4-FFF2-40B4-BE49-F238E27FC236}">
                <a16:creationId xmlns:a16="http://schemas.microsoft.com/office/drawing/2014/main" id="{82DF4F65-95BE-43AC-BEA0-2F83F5054E3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000381" y="2009679"/>
            <a:ext cx="914400" cy="914400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3065E7C5-4D1B-4ECE-A959-DAA81BD926B2}"/>
              </a:ext>
            </a:extLst>
          </p:cNvPr>
          <p:cNvSpPr txBox="1"/>
          <p:nvPr/>
        </p:nvSpPr>
        <p:spPr>
          <a:xfrm>
            <a:off x="6444208" y="3314300"/>
            <a:ext cx="259228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arenBoth"/>
            </a:pPr>
            <a:r>
              <a:rPr lang="ko-KR" altLang="en-US" sz="1400" dirty="0">
                <a:latin typeface="HY나무B" panose="02030600000101010101" pitchFamily="18" charset="-127"/>
                <a:ea typeface="HY나무B" panose="02030600000101010101" pitchFamily="18" charset="-127"/>
              </a:rPr>
              <a:t>전공 관련 문제 제시</a:t>
            </a:r>
            <a:endParaRPr lang="en-US" altLang="ko-KR" sz="1400" dirty="0">
              <a:latin typeface="HY나무B" panose="02030600000101010101" pitchFamily="18" charset="-127"/>
              <a:ea typeface="HY나무B" panose="02030600000101010101" pitchFamily="18" charset="-127"/>
            </a:endParaRPr>
          </a:p>
          <a:p>
            <a:pPr marL="342900" indent="-342900">
              <a:buAutoNum type="arabicParenBoth"/>
            </a:pPr>
            <a:r>
              <a:rPr lang="ko-KR" altLang="en-US" sz="1400" dirty="0">
                <a:latin typeface="HY나무B" panose="02030600000101010101" pitchFamily="18" charset="-127"/>
                <a:ea typeface="HY나무B" panose="02030600000101010101" pitchFamily="18" charset="-127"/>
              </a:rPr>
              <a:t>어플을 이용할 때마다 포인트 적립</a:t>
            </a:r>
            <a:endParaRPr lang="en-US" altLang="ko-KR" sz="1400" dirty="0"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388103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771550"/>
          </a:xfrm>
          <a:prstGeom prst="rect">
            <a:avLst/>
          </a:prstGeom>
          <a:solidFill>
            <a:srgbClr val="007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79512" y="9178"/>
            <a:ext cx="3760966" cy="5986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2800" dirty="0">
                <a:solidFill>
                  <a:schemeClr val="bg1"/>
                </a:solidFill>
                <a:latin typeface="KT&amp;G 상상제목OTF M" panose="02000300000000000000" pitchFamily="50" charset="-127"/>
                <a:ea typeface="KT&amp;G 상상제목OTF M" panose="02000300000000000000" pitchFamily="50" charset="-127"/>
              </a:rPr>
              <a:t>개발 내용 </a:t>
            </a:r>
            <a:r>
              <a:rPr lang="en-US" altLang="ko-KR" sz="2800" dirty="0">
                <a:solidFill>
                  <a:schemeClr val="bg1"/>
                </a:solidFill>
                <a:latin typeface="KT&amp;G 상상제목OTF M" panose="02000300000000000000" pitchFamily="50" charset="-127"/>
                <a:ea typeface="KT&amp;G 상상제목OTF M" panose="02000300000000000000" pitchFamily="50" charset="-127"/>
              </a:rPr>
              <a:t>– </a:t>
            </a:r>
            <a:r>
              <a:rPr lang="ko-KR" altLang="en-US" sz="2800" dirty="0">
                <a:solidFill>
                  <a:schemeClr val="bg1"/>
                </a:solidFill>
                <a:latin typeface="KT&amp;G 상상제목OTF M" panose="02000300000000000000" pitchFamily="50" charset="-127"/>
                <a:ea typeface="KT&amp;G 상상제목OTF M" panose="02000300000000000000" pitchFamily="50" charset="-127"/>
              </a:rPr>
              <a:t>어플 내부 설정</a:t>
            </a:r>
            <a:endParaRPr lang="en-US" altLang="ko-KR" sz="2800" dirty="0">
              <a:solidFill>
                <a:schemeClr val="bg1"/>
              </a:solidFill>
              <a:latin typeface="KT&amp;G 상상제목OTF M" panose="02000300000000000000" pitchFamily="50" charset="-127"/>
              <a:ea typeface="KT&amp;G 상상제목OTF M" panose="02000300000000000000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0221F2E-417B-45A3-8D22-5A5C601B1624}"/>
              </a:ext>
            </a:extLst>
          </p:cNvPr>
          <p:cNvSpPr txBox="1"/>
          <p:nvPr/>
        </p:nvSpPr>
        <p:spPr>
          <a:xfrm>
            <a:off x="587628" y="1731762"/>
            <a:ext cx="796874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dirty="0">
                <a:latin typeface="HY나무B" panose="02030600000101010101" pitchFamily="18" charset="-127"/>
                <a:ea typeface="HY나무B" panose="02030600000101010101" pitchFamily="18" charset="-127"/>
              </a:rPr>
              <a:t>1. </a:t>
            </a:r>
            <a:r>
              <a:rPr lang="ko-KR" altLang="en-US" sz="2000" dirty="0">
                <a:latin typeface="HY나무B" panose="02030600000101010101" pitchFamily="18" charset="-127"/>
                <a:ea typeface="HY나무B" panose="02030600000101010101" pitchFamily="18" charset="-127"/>
              </a:rPr>
              <a:t>잠금 화면 사용 여부 </a:t>
            </a:r>
            <a:endParaRPr lang="en-US" altLang="ko-KR" sz="2000" dirty="0">
              <a:latin typeface="HY나무B" panose="02030600000101010101" pitchFamily="18" charset="-127"/>
              <a:ea typeface="HY나무B" panose="02030600000101010101" pitchFamily="18" charset="-127"/>
            </a:endParaRPr>
          </a:p>
          <a:p>
            <a:r>
              <a:rPr lang="en-US" altLang="ko-KR" sz="1400" dirty="0">
                <a:latin typeface="HY나무B" panose="02030600000101010101" pitchFamily="18" charset="-127"/>
                <a:ea typeface="HY나무B" panose="02030600000101010101" pitchFamily="18" charset="-127"/>
              </a:rPr>
              <a:t>  - </a:t>
            </a:r>
            <a:r>
              <a:rPr lang="ko-KR" altLang="en-US" sz="1400" dirty="0">
                <a:latin typeface="HY나무B" panose="02030600000101010101" pitchFamily="18" charset="-127"/>
                <a:ea typeface="HY나무B" panose="02030600000101010101" pitchFamily="18" charset="-127"/>
              </a:rPr>
              <a:t>잠금 화면 기능을 사용하지 않고 어플 내부 기능</a:t>
            </a:r>
            <a:r>
              <a:rPr lang="en-US" altLang="ko-KR" sz="1400" dirty="0">
                <a:latin typeface="HY나무B" panose="02030600000101010101" pitchFamily="18" charset="-127"/>
                <a:ea typeface="HY나무B" panose="02030600000101010101" pitchFamily="18" charset="-127"/>
              </a:rPr>
              <a:t>(ex : </a:t>
            </a:r>
            <a:r>
              <a:rPr lang="ko-KR" altLang="en-US" sz="1400" dirty="0">
                <a:latin typeface="HY나무B" panose="02030600000101010101" pitchFamily="18" charset="-127"/>
                <a:ea typeface="HY나무B" panose="02030600000101010101" pitchFamily="18" charset="-127"/>
              </a:rPr>
              <a:t>오답노트</a:t>
            </a:r>
            <a:r>
              <a:rPr lang="en-US" altLang="ko-KR" sz="1400" dirty="0">
                <a:latin typeface="HY나무B" panose="02030600000101010101" pitchFamily="18" charset="-127"/>
                <a:ea typeface="HY나무B" panose="02030600000101010101" pitchFamily="18" charset="-127"/>
              </a:rPr>
              <a:t>)</a:t>
            </a:r>
            <a:r>
              <a:rPr lang="ko-KR" altLang="en-US" sz="1400" dirty="0">
                <a:latin typeface="HY나무B" panose="02030600000101010101" pitchFamily="18" charset="-127"/>
                <a:ea typeface="HY나무B" panose="02030600000101010101" pitchFamily="18" charset="-127"/>
              </a:rPr>
              <a:t>만 사용하고 싶은 경우</a:t>
            </a:r>
            <a:endParaRPr lang="en-US" altLang="ko-KR" sz="1400" dirty="0">
              <a:latin typeface="HY나무B" panose="02030600000101010101" pitchFamily="18" charset="-127"/>
              <a:ea typeface="HY나무B" panose="02030600000101010101" pitchFamily="18" charset="-127"/>
            </a:endParaRPr>
          </a:p>
          <a:p>
            <a:r>
              <a:rPr lang="en-US" altLang="ko-KR" sz="1400" dirty="0">
                <a:latin typeface="HY나무B" panose="02030600000101010101" pitchFamily="18" charset="-127"/>
                <a:ea typeface="HY나무B" panose="02030600000101010101" pitchFamily="18" charset="-127"/>
              </a:rPr>
              <a:t>  - </a:t>
            </a:r>
            <a:r>
              <a:rPr lang="ko-KR" altLang="en-US" sz="1400" dirty="0">
                <a:latin typeface="HY나무B" panose="02030600000101010101" pitchFamily="18" charset="-127"/>
                <a:ea typeface="HY나무B" panose="02030600000101010101" pitchFamily="18" charset="-127"/>
              </a:rPr>
              <a:t>안드로이드 권한 동의 설정 기능도 겸함</a:t>
            </a:r>
            <a:r>
              <a:rPr lang="en-US" altLang="ko-KR" sz="1400" dirty="0">
                <a:latin typeface="HY나무B" panose="02030600000101010101" pitchFamily="18" charset="-127"/>
                <a:ea typeface="HY나무B" panose="02030600000101010101" pitchFamily="18" charset="-127"/>
              </a:rPr>
              <a:t>.</a:t>
            </a:r>
          </a:p>
        </p:txBody>
      </p:sp>
      <p:pic>
        <p:nvPicPr>
          <p:cNvPr id="32" name="그래픽 31" descr="톱니바퀴">
            <a:extLst>
              <a:ext uri="{FF2B5EF4-FFF2-40B4-BE49-F238E27FC236}">
                <a16:creationId xmlns:a16="http://schemas.microsoft.com/office/drawing/2014/main" id="{6BD7DA74-165B-4DED-8FD9-62DBD6BA1B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1520" y="957876"/>
            <a:ext cx="587560" cy="58756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46359AB-9CB5-4270-A830-8C03412196E7}"/>
              </a:ext>
            </a:extLst>
          </p:cNvPr>
          <p:cNvSpPr txBox="1"/>
          <p:nvPr/>
        </p:nvSpPr>
        <p:spPr>
          <a:xfrm>
            <a:off x="708238" y="1067444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dirty="0">
                <a:latin typeface="KT&amp;G 상상제목OTF M" panose="02000300000000000000" pitchFamily="50" charset="-127"/>
                <a:ea typeface="KT&amp;G 상상제목OTF M" panose="02000300000000000000" pitchFamily="50" charset="-127"/>
              </a:rPr>
              <a:t>어플 내부 설정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21463F6-4FAB-488D-ADA2-04F71F103824}"/>
              </a:ext>
            </a:extLst>
          </p:cNvPr>
          <p:cNvSpPr txBox="1"/>
          <p:nvPr/>
        </p:nvSpPr>
        <p:spPr>
          <a:xfrm>
            <a:off x="587628" y="2722230"/>
            <a:ext cx="7968744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dirty="0">
                <a:latin typeface="HY나무B" panose="02030600000101010101" pitchFamily="18" charset="-127"/>
                <a:ea typeface="HY나무B" panose="02030600000101010101" pitchFamily="18" charset="-127"/>
              </a:rPr>
              <a:t>2. </a:t>
            </a:r>
            <a:r>
              <a:rPr lang="ko-KR" altLang="en-US" sz="2000" dirty="0">
                <a:latin typeface="HY나무B" panose="02030600000101010101" pitchFamily="18" charset="-127"/>
                <a:ea typeface="HY나무B" panose="02030600000101010101" pitchFamily="18" charset="-127"/>
              </a:rPr>
              <a:t>원하는 과목과 챕터 선택</a:t>
            </a:r>
            <a:endParaRPr lang="en-US" altLang="ko-KR" sz="2000" dirty="0">
              <a:latin typeface="HY나무B" panose="02030600000101010101" pitchFamily="18" charset="-127"/>
              <a:ea typeface="HY나무B" panose="02030600000101010101" pitchFamily="18" charset="-127"/>
            </a:endParaRPr>
          </a:p>
          <a:p>
            <a:r>
              <a:rPr lang="en-US" altLang="ko-KR" sz="1400" dirty="0">
                <a:latin typeface="HY나무B" panose="02030600000101010101" pitchFamily="18" charset="-127"/>
                <a:ea typeface="HY나무B" panose="02030600000101010101" pitchFamily="18" charset="-127"/>
              </a:rPr>
              <a:t>  - </a:t>
            </a:r>
            <a:r>
              <a:rPr lang="ko-KR" altLang="en-US" sz="1400" dirty="0">
                <a:latin typeface="HY나무B" panose="02030600000101010101" pitchFamily="18" charset="-127"/>
                <a:ea typeface="HY나무B" panose="02030600000101010101" pitchFamily="18" charset="-127"/>
              </a:rPr>
              <a:t>원하는 전공 과목과 해당 과목의 챕터 선택</a:t>
            </a:r>
            <a:endParaRPr lang="en-US" altLang="ko-KR" sz="1400" dirty="0"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461570E-D66D-4E89-90BB-B0A0216DF20F}"/>
              </a:ext>
            </a:extLst>
          </p:cNvPr>
          <p:cNvSpPr txBox="1"/>
          <p:nvPr/>
        </p:nvSpPr>
        <p:spPr>
          <a:xfrm>
            <a:off x="587628" y="3651870"/>
            <a:ext cx="7968744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dirty="0">
                <a:latin typeface="HY나무B" panose="02030600000101010101" pitchFamily="18" charset="-127"/>
                <a:ea typeface="HY나무B" panose="02030600000101010101" pitchFamily="18" charset="-127"/>
              </a:rPr>
              <a:t>3. </a:t>
            </a:r>
            <a:r>
              <a:rPr lang="ko-KR" altLang="en-US" sz="2000" dirty="0">
                <a:latin typeface="HY나무B" panose="02030600000101010101" pitchFamily="18" charset="-127"/>
                <a:ea typeface="HY나무B" panose="02030600000101010101" pitchFamily="18" charset="-127"/>
              </a:rPr>
              <a:t>난이도 별 스테이지 분류</a:t>
            </a:r>
            <a:endParaRPr lang="en-US" altLang="ko-KR" sz="2000" dirty="0">
              <a:latin typeface="HY나무B" panose="02030600000101010101" pitchFamily="18" charset="-127"/>
              <a:ea typeface="HY나무B" panose="02030600000101010101" pitchFamily="18" charset="-127"/>
            </a:endParaRPr>
          </a:p>
          <a:p>
            <a:r>
              <a:rPr lang="en-US" altLang="ko-KR" sz="1400" dirty="0">
                <a:latin typeface="HY나무B" panose="02030600000101010101" pitchFamily="18" charset="-127"/>
                <a:ea typeface="HY나무B" panose="02030600000101010101" pitchFamily="18" charset="-127"/>
              </a:rPr>
              <a:t>  - C</a:t>
            </a:r>
            <a:r>
              <a:rPr lang="ko-KR" altLang="en-US" sz="1400" dirty="0">
                <a:latin typeface="HY나무B" panose="02030600000101010101" pitchFamily="18" charset="-127"/>
                <a:ea typeface="HY나무B" panose="02030600000101010101" pitchFamily="18" charset="-127"/>
              </a:rPr>
              <a:t>학점</a:t>
            </a:r>
            <a:r>
              <a:rPr lang="en-US" altLang="ko-KR" sz="1400" dirty="0">
                <a:latin typeface="HY나무B" panose="02030600000101010101" pitchFamily="18" charset="-127"/>
                <a:ea typeface="HY나무B" panose="02030600000101010101" pitchFamily="18" charset="-127"/>
              </a:rPr>
              <a:t>, B</a:t>
            </a:r>
            <a:r>
              <a:rPr lang="ko-KR" altLang="en-US" sz="1400" dirty="0">
                <a:latin typeface="HY나무B" panose="02030600000101010101" pitchFamily="18" charset="-127"/>
                <a:ea typeface="HY나무B" panose="02030600000101010101" pitchFamily="18" charset="-127"/>
              </a:rPr>
              <a:t>학점</a:t>
            </a:r>
            <a:r>
              <a:rPr lang="en-US" altLang="ko-KR" sz="1400" dirty="0">
                <a:latin typeface="HY나무B" panose="02030600000101010101" pitchFamily="18" charset="-127"/>
                <a:ea typeface="HY나무B" panose="02030600000101010101" pitchFamily="18" charset="-127"/>
              </a:rPr>
              <a:t>, A</a:t>
            </a:r>
            <a:r>
              <a:rPr lang="ko-KR" altLang="en-US" sz="1400" dirty="0">
                <a:latin typeface="HY나무B" panose="02030600000101010101" pitchFamily="18" charset="-127"/>
                <a:ea typeface="HY나무B" panose="02030600000101010101" pitchFamily="18" charset="-127"/>
              </a:rPr>
              <a:t>학점</a:t>
            </a:r>
            <a:r>
              <a:rPr lang="en-US" altLang="ko-KR" sz="1400" dirty="0">
                <a:latin typeface="HY나무B" panose="02030600000101010101" pitchFamily="18" charset="-127"/>
                <a:ea typeface="HY나무B" panose="02030600000101010101" pitchFamily="18" charset="-127"/>
              </a:rPr>
              <a:t>, A+</a:t>
            </a:r>
            <a:r>
              <a:rPr lang="ko-KR" altLang="en-US" sz="1400" dirty="0">
                <a:latin typeface="HY나무B" panose="02030600000101010101" pitchFamily="18" charset="-127"/>
                <a:ea typeface="HY나무B" panose="02030600000101010101" pitchFamily="18" charset="-127"/>
              </a:rPr>
              <a:t>학점의 등급으로 난이도 분류</a:t>
            </a:r>
            <a:r>
              <a:rPr lang="en-US" altLang="ko-KR" sz="1400" dirty="0">
                <a:latin typeface="HY나무B" panose="02030600000101010101" pitchFamily="18" charset="-127"/>
                <a:ea typeface="HY나무B" panose="0203060000010101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514161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771550"/>
          </a:xfrm>
          <a:prstGeom prst="rect">
            <a:avLst/>
          </a:prstGeom>
          <a:solidFill>
            <a:srgbClr val="007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79512" y="9178"/>
            <a:ext cx="3760966" cy="5986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2800" dirty="0">
                <a:solidFill>
                  <a:schemeClr val="bg1"/>
                </a:solidFill>
                <a:latin typeface="KT&amp;G 상상제목OTF M" panose="02000300000000000000" pitchFamily="50" charset="-127"/>
                <a:ea typeface="KT&amp;G 상상제목OTF M" panose="02000300000000000000" pitchFamily="50" charset="-127"/>
              </a:rPr>
              <a:t>개발 내용 </a:t>
            </a:r>
            <a:r>
              <a:rPr lang="en-US" altLang="ko-KR" sz="2800" dirty="0">
                <a:solidFill>
                  <a:schemeClr val="bg1"/>
                </a:solidFill>
                <a:latin typeface="KT&amp;G 상상제목OTF M" panose="02000300000000000000" pitchFamily="50" charset="-127"/>
                <a:ea typeface="KT&amp;G 상상제목OTF M" panose="02000300000000000000" pitchFamily="50" charset="-127"/>
              </a:rPr>
              <a:t>– </a:t>
            </a:r>
            <a:r>
              <a:rPr lang="ko-KR" altLang="en-US" sz="2800" dirty="0">
                <a:solidFill>
                  <a:schemeClr val="bg1"/>
                </a:solidFill>
                <a:latin typeface="KT&amp;G 상상제목OTF M" panose="02000300000000000000" pitchFamily="50" charset="-127"/>
                <a:ea typeface="KT&amp;G 상상제목OTF M" panose="02000300000000000000" pitchFamily="50" charset="-127"/>
              </a:rPr>
              <a:t>어플 내부 설정</a:t>
            </a:r>
            <a:endParaRPr lang="en-US" altLang="ko-KR" sz="2800" dirty="0">
              <a:solidFill>
                <a:schemeClr val="bg1"/>
              </a:solidFill>
              <a:latin typeface="KT&amp;G 상상제목OTF M" panose="02000300000000000000" pitchFamily="50" charset="-127"/>
              <a:ea typeface="KT&amp;G 상상제목OTF M" panose="02000300000000000000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0221F2E-417B-45A3-8D22-5A5C601B1624}"/>
              </a:ext>
            </a:extLst>
          </p:cNvPr>
          <p:cNvSpPr txBox="1"/>
          <p:nvPr/>
        </p:nvSpPr>
        <p:spPr>
          <a:xfrm>
            <a:off x="587628" y="1731762"/>
            <a:ext cx="796874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dirty="0">
                <a:latin typeface="HY나무B" panose="02030600000101010101" pitchFamily="18" charset="-127"/>
                <a:ea typeface="HY나무B" panose="02030600000101010101" pitchFamily="18" charset="-127"/>
              </a:rPr>
              <a:t>1. </a:t>
            </a:r>
            <a:r>
              <a:rPr lang="ko-KR" altLang="en-US" sz="2000" dirty="0">
                <a:latin typeface="HY나무B" panose="02030600000101010101" pitchFamily="18" charset="-127"/>
                <a:ea typeface="HY나무B" panose="02030600000101010101" pitchFamily="18" charset="-127"/>
              </a:rPr>
              <a:t>정답 및 해설 다시 보기</a:t>
            </a:r>
            <a:endParaRPr lang="en-US" altLang="ko-KR" sz="2000" dirty="0">
              <a:latin typeface="HY나무B" panose="02030600000101010101" pitchFamily="18" charset="-127"/>
              <a:ea typeface="HY나무B" panose="02030600000101010101" pitchFamily="18" charset="-127"/>
            </a:endParaRPr>
          </a:p>
          <a:p>
            <a:r>
              <a:rPr lang="en-US" altLang="ko-KR" sz="1400" dirty="0">
                <a:latin typeface="HY나무B" panose="02030600000101010101" pitchFamily="18" charset="-127"/>
                <a:ea typeface="HY나무B" panose="02030600000101010101" pitchFamily="18" charset="-127"/>
              </a:rPr>
              <a:t>  - </a:t>
            </a:r>
            <a:r>
              <a:rPr lang="ko-KR" altLang="en-US" sz="1400" dirty="0">
                <a:latin typeface="HY나무B" panose="02030600000101010101" pitchFamily="18" charset="-127"/>
                <a:ea typeface="HY나무B" panose="02030600000101010101" pitchFamily="18" charset="-127"/>
              </a:rPr>
              <a:t>푼 문제의 정답과 해설이 궁금한 경우 열람 가능</a:t>
            </a:r>
            <a:endParaRPr lang="en-US" altLang="ko-KR" sz="1400" dirty="0">
              <a:latin typeface="HY나무B" panose="02030600000101010101" pitchFamily="18" charset="-127"/>
              <a:ea typeface="HY나무B" panose="02030600000101010101" pitchFamily="18" charset="-127"/>
            </a:endParaRPr>
          </a:p>
          <a:p>
            <a:r>
              <a:rPr lang="en-US" altLang="ko-KR" sz="1400" dirty="0">
                <a:latin typeface="HY나무B" panose="02030600000101010101" pitchFamily="18" charset="-127"/>
                <a:ea typeface="HY나무B" panose="02030600000101010101" pitchFamily="18" charset="-127"/>
              </a:rPr>
              <a:t>  - </a:t>
            </a:r>
            <a:r>
              <a:rPr lang="ko-KR" altLang="en-US" sz="1400" dirty="0">
                <a:latin typeface="HY나무B" panose="02030600000101010101" pitchFamily="18" charset="-127"/>
                <a:ea typeface="HY나무B" panose="02030600000101010101" pitchFamily="18" charset="-127"/>
              </a:rPr>
              <a:t>오답 노트 기능과 연결</a:t>
            </a:r>
            <a:endParaRPr lang="en-US" altLang="ko-KR" sz="1400" dirty="0"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46359AB-9CB5-4270-A830-8C03412196E7}"/>
              </a:ext>
            </a:extLst>
          </p:cNvPr>
          <p:cNvSpPr txBox="1"/>
          <p:nvPr/>
        </p:nvSpPr>
        <p:spPr>
          <a:xfrm>
            <a:off x="708238" y="1067444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dirty="0">
                <a:latin typeface="KT&amp;G 상상제목OTF M" panose="02000300000000000000" pitchFamily="50" charset="-127"/>
                <a:ea typeface="KT&amp;G 상상제목OTF M" panose="02000300000000000000" pitchFamily="50" charset="-127"/>
              </a:rPr>
              <a:t>어플 기능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21463F6-4FAB-488D-ADA2-04F71F103824}"/>
              </a:ext>
            </a:extLst>
          </p:cNvPr>
          <p:cNvSpPr txBox="1"/>
          <p:nvPr/>
        </p:nvSpPr>
        <p:spPr>
          <a:xfrm>
            <a:off x="587628" y="2722230"/>
            <a:ext cx="7968744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dirty="0">
                <a:latin typeface="HY나무B" panose="02030600000101010101" pitchFamily="18" charset="-127"/>
                <a:ea typeface="HY나무B" panose="02030600000101010101" pitchFamily="18" charset="-127"/>
              </a:rPr>
              <a:t>2. </a:t>
            </a:r>
            <a:r>
              <a:rPr lang="ko-KR" altLang="en-US" sz="2000" dirty="0">
                <a:latin typeface="HY나무B" panose="02030600000101010101" pitchFamily="18" charset="-127"/>
                <a:ea typeface="HY나무B" panose="02030600000101010101" pitchFamily="18" charset="-127"/>
              </a:rPr>
              <a:t>오답 노트</a:t>
            </a:r>
            <a:endParaRPr lang="en-US" altLang="ko-KR" sz="2000" dirty="0">
              <a:latin typeface="HY나무B" panose="02030600000101010101" pitchFamily="18" charset="-127"/>
              <a:ea typeface="HY나무B" panose="02030600000101010101" pitchFamily="18" charset="-127"/>
            </a:endParaRPr>
          </a:p>
          <a:p>
            <a:r>
              <a:rPr lang="en-US" altLang="ko-KR" sz="1400" dirty="0">
                <a:latin typeface="HY나무B" panose="02030600000101010101" pitchFamily="18" charset="-127"/>
                <a:ea typeface="HY나무B" panose="02030600000101010101" pitchFamily="18" charset="-127"/>
              </a:rPr>
              <a:t>  - </a:t>
            </a:r>
            <a:r>
              <a:rPr lang="ko-KR" altLang="en-US" sz="1400" dirty="0">
                <a:latin typeface="HY나무B" panose="02030600000101010101" pitchFamily="18" charset="-127"/>
                <a:ea typeface="HY나무B" panose="02030600000101010101" pitchFamily="18" charset="-127"/>
              </a:rPr>
              <a:t>원하는 문제와 해설을 별도의 </a:t>
            </a:r>
            <a:r>
              <a:rPr lang="en-US" altLang="ko-KR" sz="1400" dirty="0">
                <a:latin typeface="HY나무B" panose="02030600000101010101" pitchFamily="18" charset="-127"/>
                <a:ea typeface="HY나무B" panose="02030600000101010101" pitchFamily="18" charset="-127"/>
              </a:rPr>
              <a:t>DB</a:t>
            </a:r>
            <a:r>
              <a:rPr lang="ko-KR" altLang="en-US" sz="1400" dirty="0">
                <a:latin typeface="HY나무B" panose="02030600000101010101" pitchFamily="18" charset="-127"/>
                <a:ea typeface="HY나무B" panose="02030600000101010101" pitchFamily="18" charset="-127"/>
              </a:rPr>
              <a:t>에 저장</a:t>
            </a:r>
            <a:r>
              <a:rPr lang="en-US" altLang="ko-KR" sz="1400" dirty="0">
                <a:latin typeface="HY나무B" panose="02030600000101010101" pitchFamily="18" charset="-127"/>
                <a:ea typeface="HY나무B" panose="02030600000101010101" pitchFamily="18" charset="-127"/>
              </a:rPr>
              <a:t>, </a:t>
            </a:r>
            <a:r>
              <a:rPr lang="ko-KR" altLang="en-US" sz="1400" dirty="0">
                <a:latin typeface="HY나무B" panose="02030600000101010101" pitchFamily="18" charset="-127"/>
                <a:ea typeface="HY나무B" panose="02030600000101010101" pitchFamily="18" charset="-127"/>
              </a:rPr>
              <a:t>오답노트로 열람 가능</a:t>
            </a:r>
            <a:endParaRPr lang="en-US" altLang="ko-KR" sz="1400" dirty="0"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461570E-D66D-4E89-90BB-B0A0216DF20F}"/>
              </a:ext>
            </a:extLst>
          </p:cNvPr>
          <p:cNvSpPr txBox="1"/>
          <p:nvPr/>
        </p:nvSpPr>
        <p:spPr>
          <a:xfrm>
            <a:off x="587628" y="3651870"/>
            <a:ext cx="7968744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dirty="0">
                <a:latin typeface="HY나무B" panose="02030600000101010101" pitchFamily="18" charset="-127"/>
                <a:ea typeface="HY나무B" panose="02030600000101010101" pitchFamily="18" charset="-127"/>
              </a:rPr>
              <a:t>3. </a:t>
            </a:r>
            <a:r>
              <a:rPr lang="ko-KR" altLang="en-US" sz="2000" dirty="0">
                <a:latin typeface="HY나무B" panose="02030600000101010101" pitchFamily="18" charset="-127"/>
                <a:ea typeface="HY나무B" panose="02030600000101010101" pitchFamily="18" charset="-127"/>
              </a:rPr>
              <a:t>사용자 프로필 관리</a:t>
            </a:r>
            <a:endParaRPr lang="en-US" altLang="ko-KR" sz="2000" dirty="0">
              <a:latin typeface="HY나무B" panose="02030600000101010101" pitchFamily="18" charset="-127"/>
              <a:ea typeface="HY나무B" panose="02030600000101010101" pitchFamily="18" charset="-127"/>
            </a:endParaRPr>
          </a:p>
          <a:p>
            <a:r>
              <a:rPr lang="en-US" altLang="ko-KR" sz="1400" dirty="0">
                <a:latin typeface="HY나무B" panose="02030600000101010101" pitchFamily="18" charset="-127"/>
                <a:ea typeface="HY나무B" panose="02030600000101010101" pitchFamily="18" charset="-127"/>
              </a:rPr>
              <a:t>  - </a:t>
            </a:r>
            <a:r>
              <a:rPr lang="ko-KR" altLang="en-US" sz="1400" dirty="0">
                <a:latin typeface="HY나무B" panose="02030600000101010101" pitchFamily="18" charset="-127"/>
                <a:ea typeface="HY나무B" panose="02030600000101010101" pitchFamily="18" charset="-127"/>
              </a:rPr>
              <a:t>학년</a:t>
            </a:r>
            <a:r>
              <a:rPr lang="en-US" altLang="ko-KR" sz="1400" dirty="0">
                <a:latin typeface="HY나무B" panose="02030600000101010101" pitchFamily="18" charset="-127"/>
                <a:ea typeface="HY나무B" panose="02030600000101010101" pitchFamily="18" charset="-127"/>
              </a:rPr>
              <a:t>, </a:t>
            </a:r>
            <a:r>
              <a:rPr lang="ko-KR" altLang="en-US" sz="1400" dirty="0">
                <a:latin typeface="HY나무B" panose="02030600000101010101" pitchFamily="18" charset="-127"/>
                <a:ea typeface="HY나무B" panose="02030600000101010101" pitchFamily="18" charset="-127"/>
              </a:rPr>
              <a:t>과목</a:t>
            </a:r>
            <a:r>
              <a:rPr lang="en-US" altLang="ko-KR" sz="1400" dirty="0">
                <a:latin typeface="HY나무B" panose="02030600000101010101" pitchFamily="18" charset="-127"/>
                <a:ea typeface="HY나무B" panose="02030600000101010101" pitchFamily="18" charset="-127"/>
              </a:rPr>
              <a:t>, </a:t>
            </a:r>
            <a:r>
              <a:rPr lang="ko-KR" altLang="en-US" sz="1400" dirty="0">
                <a:latin typeface="HY나무B" panose="02030600000101010101" pitchFamily="18" charset="-127"/>
                <a:ea typeface="HY나무B" panose="02030600000101010101" pitchFamily="18" charset="-127"/>
              </a:rPr>
              <a:t>오답 노트 등 개인 프로필 관리</a:t>
            </a:r>
            <a:endParaRPr lang="en-US" altLang="ko-KR" sz="1400" dirty="0"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pic>
        <p:nvPicPr>
          <p:cNvPr id="2" name="그래픽 1" descr="잡기 제스처">
            <a:extLst>
              <a:ext uri="{FF2B5EF4-FFF2-40B4-BE49-F238E27FC236}">
                <a16:creationId xmlns:a16="http://schemas.microsoft.com/office/drawing/2014/main" id="{0A86BA77-65C9-4342-8C21-26BE56EE2D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1520" y="962316"/>
            <a:ext cx="537979" cy="537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7266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771550"/>
          </a:xfrm>
          <a:prstGeom prst="rect">
            <a:avLst/>
          </a:prstGeom>
          <a:solidFill>
            <a:srgbClr val="007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79512" y="9178"/>
            <a:ext cx="3760966" cy="5986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2800" dirty="0">
                <a:solidFill>
                  <a:schemeClr val="bg1"/>
                </a:solidFill>
                <a:latin typeface="KT&amp;G 상상제목OTF M" panose="02000300000000000000" pitchFamily="50" charset="-127"/>
                <a:ea typeface="KT&amp;G 상상제목OTF M" panose="02000300000000000000" pitchFamily="50" charset="-127"/>
              </a:rPr>
              <a:t>개발 내용 </a:t>
            </a:r>
            <a:r>
              <a:rPr lang="en-US" altLang="ko-KR" sz="2800" dirty="0">
                <a:solidFill>
                  <a:schemeClr val="bg1"/>
                </a:solidFill>
                <a:latin typeface="KT&amp;G 상상제목OTF M" panose="02000300000000000000" pitchFamily="50" charset="-127"/>
                <a:ea typeface="KT&amp;G 상상제목OTF M" panose="02000300000000000000" pitchFamily="50" charset="-127"/>
              </a:rPr>
              <a:t>– </a:t>
            </a:r>
            <a:r>
              <a:rPr lang="ko-KR" altLang="en-US" sz="2800" dirty="0">
                <a:solidFill>
                  <a:schemeClr val="bg1"/>
                </a:solidFill>
                <a:latin typeface="KT&amp;G 상상제목OTF M" panose="02000300000000000000" pitchFamily="50" charset="-127"/>
                <a:ea typeface="KT&amp;G 상상제목OTF M" panose="02000300000000000000" pitchFamily="50" charset="-127"/>
              </a:rPr>
              <a:t>어플 내부 설정</a:t>
            </a:r>
            <a:endParaRPr lang="en-US" altLang="ko-KR" sz="2800" dirty="0">
              <a:solidFill>
                <a:schemeClr val="bg1"/>
              </a:solidFill>
              <a:latin typeface="KT&amp;G 상상제목OTF M" panose="02000300000000000000" pitchFamily="50" charset="-127"/>
              <a:ea typeface="KT&amp;G 상상제목OTF M" panose="02000300000000000000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0221F2E-417B-45A3-8D22-5A5C601B1624}"/>
              </a:ext>
            </a:extLst>
          </p:cNvPr>
          <p:cNvSpPr txBox="1"/>
          <p:nvPr/>
        </p:nvSpPr>
        <p:spPr>
          <a:xfrm>
            <a:off x="587628" y="1731762"/>
            <a:ext cx="7968744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dirty="0">
                <a:latin typeface="HY나무B" panose="02030600000101010101" pitchFamily="18" charset="-127"/>
                <a:ea typeface="HY나무B" panose="02030600000101010101" pitchFamily="18" charset="-127"/>
              </a:rPr>
              <a:t>1. </a:t>
            </a:r>
            <a:r>
              <a:rPr lang="ko-KR" altLang="en-US" sz="2000" dirty="0">
                <a:latin typeface="HY나무B" panose="02030600000101010101" pitchFamily="18" charset="-127"/>
                <a:ea typeface="HY나무B" panose="02030600000101010101" pitchFamily="18" charset="-127"/>
              </a:rPr>
              <a:t>전공 문제 제시</a:t>
            </a:r>
            <a:endParaRPr lang="en-US" altLang="ko-KR" sz="2000" dirty="0">
              <a:latin typeface="HY나무B" panose="02030600000101010101" pitchFamily="18" charset="-127"/>
              <a:ea typeface="HY나무B" panose="02030600000101010101" pitchFamily="18" charset="-127"/>
            </a:endParaRPr>
          </a:p>
          <a:p>
            <a:r>
              <a:rPr lang="en-US" altLang="ko-KR" sz="1400" dirty="0">
                <a:latin typeface="HY나무B" panose="02030600000101010101" pitchFamily="18" charset="-127"/>
                <a:ea typeface="HY나무B" panose="02030600000101010101" pitchFamily="18" charset="-127"/>
              </a:rPr>
              <a:t>  - </a:t>
            </a:r>
            <a:r>
              <a:rPr lang="ko-KR" altLang="en-US" sz="1400" dirty="0">
                <a:latin typeface="HY나무B" panose="02030600000101010101" pitchFamily="18" charset="-127"/>
                <a:ea typeface="HY나무B" panose="02030600000101010101" pitchFamily="18" charset="-127"/>
              </a:rPr>
              <a:t>사용자가 선택한 과목과 난이도에 따라 문제 제시</a:t>
            </a:r>
            <a:endParaRPr lang="en-US" altLang="ko-KR" sz="1400" dirty="0"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46359AB-9CB5-4270-A830-8C03412196E7}"/>
              </a:ext>
            </a:extLst>
          </p:cNvPr>
          <p:cNvSpPr txBox="1"/>
          <p:nvPr/>
        </p:nvSpPr>
        <p:spPr>
          <a:xfrm>
            <a:off x="708238" y="1067444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dirty="0">
                <a:latin typeface="KT&amp;G 상상제목OTF M" panose="02000300000000000000" pitchFamily="50" charset="-127"/>
                <a:ea typeface="KT&amp;G 상상제목OTF M" panose="02000300000000000000" pitchFamily="50" charset="-127"/>
              </a:rPr>
              <a:t>잠금 화면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21463F6-4FAB-488D-ADA2-04F71F103824}"/>
              </a:ext>
            </a:extLst>
          </p:cNvPr>
          <p:cNvSpPr txBox="1"/>
          <p:nvPr/>
        </p:nvSpPr>
        <p:spPr>
          <a:xfrm>
            <a:off x="587628" y="2722230"/>
            <a:ext cx="796874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dirty="0">
                <a:latin typeface="HY나무B" panose="02030600000101010101" pitchFamily="18" charset="-127"/>
                <a:ea typeface="HY나무B" panose="02030600000101010101" pitchFamily="18" charset="-127"/>
              </a:rPr>
              <a:t>2. </a:t>
            </a:r>
            <a:r>
              <a:rPr lang="ko-KR" altLang="en-US" sz="2000" dirty="0">
                <a:latin typeface="HY나무B" panose="02030600000101010101" pitchFamily="18" charset="-127"/>
                <a:ea typeface="HY나무B" panose="02030600000101010101" pitchFamily="18" charset="-127"/>
              </a:rPr>
              <a:t>포인트 적립</a:t>
            </a:r>
            <a:endParaRPr lang="en-US" altLang="ko-KR" sz="2000" dirty="0">
              <a:latin typeface="HY나무B" panose="02030600000101010101" pitchFamily="18" charset="-127"/>
              <a:ea typeface="HY나무B" panose="02030600000101010101" pitchFamily="18" charset="-127"/>
            </a:endParaRPr>
          </a:p>
          <a:p>
            <a:r>
              <a:rPr lang="en-US" altLang="ko-KR" sz="1400" dirty="0">
                <a:latin typeface="HY나무B" panose="02030600000101010101" pitchFamily="18" charset="-127"/>
                <a:ea typeface="HY나무B" panose="02030600000101010101" pitchFamily="18" charset="-127"/>
              </a:rPr>
              <a:t>  - </a:t>
            </a:r>
            <a:r>
              <a:rPr lang="ko-KR" altLang="en-US" sz="1400" dirty="0">
                <a:latin typeface="HY나무B" panose="02030600000101010101" pitchFamily="18" charset="-127"/>
                <a:ea typeface="HY나무B" panose="02030600000101010101" pitchFamily="18" charset="-127"/>
              </a:rPr>
              <a:t>문제를 맞출 때마다 포인트 적립</a:t>
            </a:r>
            <a:endParaRPr lang="en-US" altLang="ko-KR" sz="1400" dirty="0">
              <a:latin typeface="HY나무B" panose="02030600000101010101" pitchFamily="18" charset="-127"/>
              <a:ea typeface="HY나무B" panose="02030600000101010101" pitchFamily="18" charset="-127"/>
            </a:endParaRPr>
          </a:p>
          <a:p>
            <a:r>
              <a:rPr lang="en-US" altLang="ko-KR" sz="1400" dirty="0">
                <a:latin typeface="HY나무B" panose="02030600000101010101" pitchFamily="18" charset="-127"/>
                <a:ea typeface="HY나무B" panose="02030600000101010101" pitchFamily="18" charset="-127"/>
              </a:rPr>
              <a:t>  - </a:t>
            </a:r>
            <a:r>
              <a:rPr lang="ko-KR" altLang="en-US" sz="1400" dirty="0">
                <a:latin typeface="HY나무B" panose="02030600000101010101" pitchFamily="18" charset="-127"/>
                <a:ea typeface="HY나무B" panose="02030600000101010101" pitchFamily="18" charset="-127"/>
              </a:rPr>
              <a:t>추후 포인트를 사용하여 서비스 제공</a:t>
            </a:r>
            <a:endParaRPr lang="en-US" altLang="ko-KR" sz="1400" dirty="0"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pic>
        <p:nvPicPr>
          <p:cNvPr id="3" name="그래픽 2" descr="자물쇠">
            <a:extLst>
              <a:ext uri="{FF2B5EF4-FFF2-40B4-BE49-F238E27FC236}">
                <a16:creationId xmlns:a16="http://schemas.microsoft.com/office/drawing/2014/main" id="{7D64FBC6-1F7B-4782-81C3-4FC23449E0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1520" y="953749"/>
            <a:ext cx="537979" cy="537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2701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771550"/>
          </a:xfrm>
          <a:prstGeom prst="rect">
            <a:avLst/>
          </a:prstGeom>
          <a:solidFill>
            <a:srgbClr val="007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79512" y="9178"/>
            <a:ext cx="1462260" cy="5986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2800" dirty="0">
                <a:solidFill>
                  <a:schemeClr val="bg1"/>
                </a:solidFill>
                <a:latin typeface="KT&amp;G 상상제목OTF M" panose="02000300000000000000" pitchFamily="50" charset="-127"/>
                <a:ea typeface="KT&amp;G 상상제목OTF M" panose="02000300000000000000" pitchFamily="50" charset="-127"/>
              </a:rPr>
              <a:t>역할 분담</a:t>
            </a:r>
            <a:endParaRPr lang="en-US" altLang="ko-KR" sz="2800" dirty="0">
              <a:solidFill>
                <a:schemeClr val="bg1"/>
              </a:solidFill>
              <a:latin typeface="KT&amp;G 상상제목OTF M" panose="02000300000000000000" pitchFamily="50" charset="-127"/>
              <a:ea typeface="KT&amp;G 상상제목OTF M" panose="02000300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46359AB-9CB5-4270-A830-8C03412196E7}"/>
              </a:ext>
            </a:extLst>
          </p:cNvPr>
          <p:cNvSpPr txBox="1"/>
          <p:nvPr/>
        </p:nvSpPr>
        <p:spPr>
          <a:xfrm>
            <a:off x="910642" y="1833086"/>
            <a:ext cx="4572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KT&amp;G 상상제목OTF M" panose="02000300000000000000" pitchFamily="50" charset="-127"/>
                <a:ea typeface="KT&amp;G 상상제목OTF M" panose="02000300000000000000" pitchFamily="50" charset="-127"/>
              </a:rPr>
              <a:t>김동주 </a:t>
            </a:r>
            <a:r>
              <a:rPr lang="en-US" altLang="ko-KR" dirty="0">
                <a:latin typeface="KT&amp;G 상상제목OTF M" panose="02000300000000000000" pitchFamily="50" charset="-127"/>
                <a:ea typeface="KT&amp;G 상상제목OTF M" panose="02000300000000000000" pitchFamily="50" charset="-127"/>
              </a:rPr>
              <a:t>– Backend </a:t>
            </a:r>
            <a:r>
              <a:rPr lang="ko-KR" altLang="en-US" dirty="0">
                <a:latin typeface="KT&amp;G 상상제목OTF M" panose="02000300000000000000" pitchFamily="50" charset="-127"/>
                <a:ea typeface="KT&amp;G 상상제목OTF M" panose="02000300000000000000" pitchFamily="50" charset="-127"/>
              </a:rPr>
              <a:t>구현</a:t>
            </a:r>
            <a:endParaRPr lang="en-US" altLang="ko-KR" dirty="0">
              <a:latin typeface="KT&amp;G 상상제목OTF M" panose="02000300000000000000" pitchFamily="50" charset="-127"/>
              <a:ea typeface="KT&amp;G 상상제목OTF M" panose="02000300000000000000" pitchFamily="50" charset="-127"/>
            </a:endParaRPr>
          </a:p>
          <a:p>
            <a:endParaRPr lang="en-US" altLang="ko-KR" dirty="0">
              <a:latin typeface="KT&amp;G 상상제목OTF M" panose="02000300000000000000" pitchFamily="50" charset="-127"/>
              <a:ea typeface="KT&amp;G 상상제목OTF M" panose="02000300000000000000" pitchFamily="50" charset="-127"/>
            </a:endParaRPr>
          </a:p>
          <a:p>
            <a:r>
              <a:rPr lang="ko-KR" altLang="en-US" dirty="0">
                <a:latin typeface="KT&amp;G 상상제목OTF M" panose="02000300000000000000" pitchFamily="50" charset="-127"/>
                <a:ea typeface="KT&amp;G 상상제목OTF M" panose="02000300000000000000" pitchFamily="50" charset="-127"/>
              </a:rPr>
              <a:t>윤승현 </a:t>
            </a:r>
            <a:r>
              <a:rPr lang="en-US" altLang="ko-KR" dirty="0">
                <a:latin typeface="KT&amp;G 상상제목OTF M" panose="02000300000000000000" pitchFamily="50" charset="-127"/>
                <a:ea typeface="KT&amp;G 상상제목OTF M" panose="02000300000000000000" pitchFamily="50" charset="-127"/>
              </a:rPr>
              <a:t>– </a:t>
            </a:r>
            <a:r>
              <a:rPr lang="ko-KR" altLang="en-US" dirty="0">
                <a:latin typeface="KT&amp;G 상상제목OTF M" panose="02000300000000000000" pitchFamily="50" charset="-127"/>
                <a:ea typeface="KT&amp;G 상상제목OTF M" panose="02000300000000000000" pitchFamily="50" charset="-127"/>
              </a:rPr>
              <a:t>어플리케이션 핵심 기능 구현</a:t>
            </a:r>
            <a:endParaRPr lang="en-US" altLang="ko-KR" dirty="0">
              <a:latin typeface="KT&amp;G 상상제목OTF M" panose="02000300000000000000" pitchFamily="50" charset="-127"/>
              <a:ea typeface="KT&amp;G 상상제목OTF M" panose="02000300000000000000" pitchFamily="50" charset="-127"/>
            </a:endParaRPr>
          </a:p>
          <a:p>
            <a:endParaRPr lang="en-US" altLang="ko-KR" dirty="0">
              <a:latin typeface="KT&amp;G 상상제목OTF M" panose="02000300000000000000" pitchFamily="50" charset="-127"/>
              <a:ea typeface="KT&amp;G 상상제목OTF M" panose="02000300000000000000" pitchFamily="50" charset="-127"/>
            </a:endParaRPr>
          </a:p>
          <a:p>
            <a:r>
              <a:rPr lang="ko-KR" altLang="en-US" dirty="0" err="1">
                <a:latin typeface="KT&amp;G 상상제목OTF M" panose="02000300000000000000" pitchFamily="50" charset="-127"/>
                <a:ea typeface="KT&amp;G 상상제목OTF M" panose="02000300000000000000" pitchFamily="50" charset="-127"/>
              </a:rPr>
              <a:t>최이현</a:t>
            </a:r>
            <a:r>
              <a:rPr lang="ko-KR" altLang="en-US" dirty="0">
                <a:latin typeface="KT&amp;G 상상제목OTF M" panose="02000300000000000000" pitchFamily="50" charset="-127"/>
                <a:ea typeface="KT&amp;G 상상제목OTF M" panose="02000300000000000000" pitchFamily="50" charset="-127"/>
              </a:rPr>
              <a:t> </a:t>
            </a:r>
            <a:r>
              <a:rPr lang="en-US" altLang="ko-KR" dirty="0">
                <a:latin typeface="KT&amp;G 상상제목OTF M" panose="02000300000000000000" pitchFamily="50" charset="-127"/>
                <a:ea typeface="KT&amp;G 상상제목OTF M" panose="02000300000000000000" pitchFamily="50" charset="-127"/>
              </a:rPr>
              <a:t>– UI </a:t>
            </a:r>
            <a:r>
              <a:rPr lang="ko-KR" altLang="en-US" dirty="0">
                <a:latin typeface="KT&amp;G 상상제목OTF M" panose="02000300000000000000" pitchFamily="50" charset="-127"/>
                <a:ea typeface="KT&amp;G 상상제목OTF M" panose="02000300000000000000" pitchFamily="50" charset="-127"/>
              </a:rPr>
              <a:t>구현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874278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5394</TotalTime>
  <Words>414</Words>
  <Application>Microsoft Office PowerPoint</Application>
  <PresentationFormat>화면 슬라이드 쇼(16:9)</PresentationFormat>
  <Paragraphs>99</Paragraphs>
  <Slides>11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8" baseType="lpstr">
      <vt:lpstr>KT&amp;G 상상제목OTF B</vt:lpstr>
      <vt:lpstr>HY나무B</vt:lpstr>
      <vt:lpstr>양재소슬체S</vt:lpstr>
      <vt:lpstr>Arial</vt:lpstr>
      <vt:lpstr>맑은 고딕</vt:lpstr>
      <vt:lpstr>KT&amp;G 상상제목OTF M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몽고메리</dc:creator>
  <cp:lastModifiedBy>Kim DongJoo</cp:lastModifiedBy>
  <cp:revision>107</cp:revision>
  <dcterms:created xsi:type="dcterms:W3CDTF">2017-04-15T01:24:27Z</dcterms:created>
  <dcterms:modified xsi:type="dcterms:W3CDTF">2020-09-15T11:39:07Z</dcterms:modified>
</cp:coreProperties>
</file>